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Archivo Black" charset="1" panose="020B0A03020202020B04"/>
      <p:regular r:id="rId16"/>
    </p:embeddedFont>
    <p:embeddedFont>
      <p:font typeface="Alata" charset="1" panose="000005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  <p:embeddedFont>
      <p:font typeface="Open Sans" charset="1" panose="020B0606030504020204"/>
      <p:regular r:id="rId34"/>
    </p:embeddedFont>
    <p:embeddedFont>
      <p:font typeface="Open Sans Bold" charset="1" panose="020B0806030504020204"/>
      <p:regular r:id="rId35"/>
    </p:embeddedFont>
    <p:embeddedFont>
      <p:font typeface="Open Sans Italics" charset="1" panose="020B0606030504020204"/>
      <p:regular r:id="rId36"/>
    </p:embeddedFont>
    <p:embeddedFont>
      <p:font typeface="Open Sans Bold Italics" charset="1" panose="020B0806030504020204"/>
      <p:regular r:id="rId37"/>
    </p:embeddedFont>
    <p:embeddedFont>
      <p:font typeface="Open Sans Light" charset="1" panose="020B0306030504020204"/>
      <p:regular r:id="rId38"/>
    </p:embeddedFont>
    <p:embeddedFont>
      <p:font typeface="Open Sans Light Italics" charset="1" panose="020B0306030504020204"/>
      <p:regular r:id="rId39"/>
    </p:embeddedFont>
    <p:embeddedFont>
      <p:font typeface="Open Sans Ultra-Bold" charset="1" panose="00000000000000000000"/>
      <p:regular r:id="rId40"/>
    </p:embeddedFont>
    <p:embeddedFont>
      <p:font typeface="Open Sans Ultra-Bold Italics" charset="1" panose="00000000000000000000"/>
      <p:regular r:id="rId41"/>
    </p:embeddedFont>
    <p:embeddedFont>
      <p:font typeface="DejaVu Sans Bold" charset="1" panose="020B0803030604020204"/>
      <p:regular r:id="rId42"/>
    </p:embeddedFont>
    <p:embeddedFont>
      <p:font typeface="DejaVu Sans Bold Italics" charset="1" panose="020B08030303040B0204"/>
      <p:regular r:id="rId43"/>
    </p:embeddedFont>
    <p:embeddedFont>
      <p:font typeface="DejaVu Sans Extra-Light" charset="1" panose="020B0203030804020204"/>
      <p:regular r:id="rId44"/>
    </p:embeddedFont>
    <p:embeddedFont>
      <p:font typeface="DejaVu Sans Light" charset="1" panose="020B060303080402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6.jpe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98333" y="-1944177"/>
            <a:ext cx="14034670" cy="4771788"/>
          </a:xfrm>
          <a:custGeom>
            <a:avLst/>
            <a:gdLst/>
            <a:ahLst/>
            <a:cxnLst/>
            <a:rect r="r" b="b" t="t" l="l"/>
            <a:pathLst>
              <a:path h="4771788" w="14034670">
                <a:moveTo>
                  <a:pt x="0" y="0"/>
                </a:moveTo>
                <a:lnTo>
                  <a:pt x="14034670" y="0"/>
                </a:lnTo>
                <a:lnTo>
                  <a:pt x="14034670" y="4771788"/>
                </a:lnTo>
                <a:lnTo>
                  <a:pt x="0" y="477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36337" y="0"/>
            <a:ext cx="6851663" cy="10287000"/>
          </a:xfrm>
          <a:custGeom>
            <a:avLst/>
            <a:gdLst/>
            <a:ahLst/>
            <a:cxnLst/>
            <a:rect r="r" b="b" t="t" l="l"/>
            <a:pathLst>
              <a:path h="10287000" w="6851663">
                <a:moveTo>
                  <a:pt x="0" y="0"/>
                </a:moveTo>
                <a:lnTo>
                  <a:pt x="6851663" y="0"/>
                </a:lnTo>
                <a:lnTo>
                  <a:pt x="68516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t="0" r="-1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149705" y="3368058"/>
            <a:ext cx="47625" cy="3802747"/>
            <a:chOff x="0" y="0"/>
            <a:chExt cx="12543" cy="10015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1001547"/>
            </a:xfrm>
            <a:custGeom>
              <a:avLst/>
              <a:gdLst/>
              <a:ahLst/>
              <a:cxnLst/>
              <a:rect r="r" b="b" t="t" l="l"/>
              <a:pathLst>
                <a:path h="1001547" w="12543">
                  <a:moveTo>
                    <a:pt x="0" y="0"/>
                  </a:moveTo>
                  <a:lnTo>
                    <a:pt x="12543" y="0"/>
                  </a:lnTo>
                  <a:lnTo>
                    <a:pt x="12543" y="1001547"/>
                  </a:lnTo>
                  <a:lnTo>
                    <a:pt x="0" y="100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103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01503" y="0"/>
            <a:ext cx="11075101" cy="10287000"/>
          </a:xfrm>
          <a:custGeom>
            <a:avLst/>
            <a:gdLst/>
            <a:ahLst/>
            <a:cxnLst/>
            <a:rect r="r" b="b" t="t" l="l"/>
            <a:pathLst>
              <a:path h="10287000" w="11075101">
                <a:moveTo>
                  <a:pt x="0" y="0"/>
                </a:moveTo>
                <a:lnTo>
                  <a:pt x="11075101" y="0"/>
                </a:lnTo>
                <a:lnTo>
                  <a:pt x="110751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278" t="0" r="-9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9705" y="1028700"/>
            <a:ext cx="1371304" cy="1466240"/>
          </a:xfrm>
          <a:custGeom>
            <a:avLst/>
            <a:gdLst/>
            <a:ahLst/>
            <a:cxnLst/>
            <a:rect r="r" b="b" t="t" l="l"/>
            <a:pathLst>
              <a:path h="1466240" w="1371304">
                <a:moveTo>
                  <a:pt x="0" y="0"/>
                </a:moveTo>
                <a:lnTo>
                  <a:pt x="1371303" y="0"/>
                </a:lnTo>
                <a:lnTo>
                  <a:pt x="1371303" y="1466240"/>
                </a:lnTo>
                <a:lnTo>
                  <a:pt x="0" y="1466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33364" y="3420043"/>
            <a:ext cx="8569609" cy="357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549"/>
              </a:lnSpc>
              <a:spcBef>
                <a:spcPct val="0"/>
              </a:spcBef>
            </a:pPr>
            <a:r>
              <a:rPr lang="en-US" sz="6821" spc="736">
                <a:solidFill>
                  <a:srgbClr val="FFFFFF"/>
                </a:solidFill>
                <a:latin typeface="Alata"/>
              </a:rPr>
              <a:t>CLIMATE AND CONFLICT IN SOMALIA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80167" y="7874314"/>
            <a:ext cx="3722806" cy="68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0"/>
              </a:lnSpc>
              <a:spcBef>
                <a:spcPct val="0"/>
              </a:spcBef>
            </a:pPr>
            <a:r>
              <a:rPr lang="en-US" sz="3971" spc="95">
                <a:solidFill>
                  <a:srgbClr val="FFFFFF"/>
                </a:solidFill>
                <a:latin typeface="Glacial Indifference"/>
              </a:rPr>
              <a:t>Sara Ghivarello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Futuristic Wave Lines"/>
          <p:cNvSpPr/>
          <p:nvPr/>
        </p:nvSpPr>
        <p:spPr>
          <a:xfrm flipH="false" flipV="false" rot="0">
            <a:off x="0" y="-175159"/>
            <a:ext cx="18288000" cy="6217920"/>
          </a:xfrm>
          <a:custGeom>
            <a:avLst/>
            <a:gdLst/>
            <a:ahLst/>
            <a:cxnLst/>
            <a:rect r="r" b="b" t="t" l="l"/>
            <a:pathLst>
              <a:path h="6217920" w="18288000">
                <a:moveTo>
                  <a:pt x="0" y="0"/>
                </a:moveTo>
                <a:lnTo>
                  <a:pt x="18288000" y="0"/>
                </a:lnTo>
                <a:lnTo>
                  <a:pt x="18288000" y="6217920"/>
                </a:lnTo>
                <a:lnTo>
                  <a:pt x="0" y="6217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Business Abstract Patterns Looping Blob 03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7259" y="1918635"/>
            <a:ext cx="11553482" cy="7582389"/>
          </a:xfrm>
          <a:custGeom>
            <a:avLst/>
            <a:gdLst/>
            <a:ahLst/>
            <a:cxnLst/>
            <a:rect r="r" b="b" t="t" l="l"/>
            <a:pathLst>
              <a:path h="7582389" w="11553482">
                <a:moveTo>
                  <a:pt x="0" y="0"/>
                </a:moveTo>
                <a:lnTo>
                  <a:pt x="11553482" y="0"/>
                </a:lnTo>
                <a:lnTo>
                  <a:pt x="11553482" y="7582389"/>
                </a:lnTo>
                <a:lnTo>
                  <a:pt x="0" y="7582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73744" y="683180"/>
            <a:ext cx="7340512" cy="61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1"/>
              </a:lnSpc>
              <a:spcBef>
                <a:spcPct val="0"/>
              </a:spcBef>
            </a:pPr>
            <a:r>
              <a:rPr lang="en-US" sz="3543" spc="251">
                <a:solidFill>
                  <a:srgbClr val="FFFFFF"/>
                </a:solidFill>
                <a:latin typeface="Glacial Indifference Bold"/>
              </a:rPr>
              <a:t>y = βX + Wlag.β WX +</a:t>
            </a:r>
            <a:r>
              <a:rPr lang="en-US" sz="3543" spc="251">
                <a:solidFill>
                  <a:srgbClr val="1A1A1A"/>
                </a:solidFill>
                <a:latin typeface="Glacial Indifference Bold"/>
              </a:rPr>
              <a:t> </a:t>
            </a:r>
            <a:r>
              <a:rPr lang="en-US" sz="3543" spc="251">
                <a:solidFill>
                  <a:srgbClr val="FFFFFF"/>
                </a:solidFill>
                <a:latin typeface="Glacial Indifference Bold"/>
              </a:rPr>
              <a:t>ρ WY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91307" y="3913564"/>
            <a:ext cx="8970826" cy="276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1"/>
              </a:lnSpc>
              <a:spcBef>
                <a:spcPct val="0"/>
              </a:spcBef>
            </a:pPr>
            <a:r>
              <a:rPr lang="en-US" sz="3943" spc="280">
                <a:solidFill>
                  <a:srgbClr val="1A1A1A"/>
                </a:solidFill>
                <a:latin typeface="Glacial Indifference"/>
              </a:rPr>
              <a:t>Elisa Omodei, Eugenio Valdano, Alberto Antonioni, Daniela Paolotti, Kyriaki Kalimeri, Lorenzo Dall’Amico, Rossano Schifanella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126608" y="4703644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681521" y="-230850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428935" y="3878899"/>
            <a:ext cx="47737" cy="2921911"/>
            <a:chOff x="0" y="0"/>
            <a:chExt cx="12573" cy="7695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73" cy="769557"/>
            </a:xfrm>
            <a:custGeom>
              <a:avLst/>
              <a:gdLst/>
              <a:ahLst/>
              <a:cxnLst/>
              <a:rect r="r" b="b" t="t" l="l"/>
              <a:pathLst>
                <a:path h="769557" w="12573">
                  <a:moveTo>
                    <a:pt x="0" y="0"/>
                  </a:moveTo>
                  <a:lnTo>
                    <a:pt x="12573" y="0"/>
                  </a:lnTo>
                  <a:lnTo>
                    <a:pt x="12573" y="769557"/>
                  </a:lnTo>
                  <a:lnTo>
                    <a:pt x="0" y="769557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73" cy="807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58740" y="1387942"/>
            <a:ext cx="8115300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1A1A1A"/>
                </a:solidFill>
                <a:latin typeface="Alata"/>
              </a:rPr>
              <a:t>Thanks to the team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6741" cy="3843478"/>
            </a:xfrm>
            <a:custGeom>
              <a:avLst/>
              <a:gdLst/>
              <a:ahLst/>
              <a:cxnLst/>
              <a:rect r="r" b="b" t="t" l="l"/>
              <a:pathLst>
                <a:path h="3843478" w="3016741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73310" y="5319574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1"/>
                </a:lnTo>
                <a:lnTo>
                  <a:pt x="0" y="910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343556" y="314332"/>
            <a:ext cx="7978855" cy="9559897"/>
            <a:chOff x="0" y="0"/>
            <a:chExt cx="8585708" cy="1028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4"/>
              <a:stretch>
                <a:fillRect l="-86133" t="0" r="-2718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578795" y="4911861"/>
            <a:ext cx="4383239" cy="72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80"/>
              </a:lnSpc>
              <a:spcBef>
                <a:spcPct val="0"/>
              </a:spcBef>
            </a:pPr>
            <a:r>
              <a:rPr lang="en-US" sz="4271" spc="102">
                <a:solidFill>
                  <a:srgbClr val="22211E"/>
                </a:solidFill>
                <a:latin typeface="Glacial Indifference"/>
              </a:rPr>
              <a:t>Sara Ghivarello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4933" y="1832081"/>
            <a:ext cx="6363475" cy="222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1A1A1A"/>
                </a:solidFill>
                <a:latin typeface="Alata"/>
              </a:rPr>
              <a:t>Thank you for your attention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78795" y="7112897"/>
            <a:ext cx="2006492" cy="2145403"/>
          </a:xfrm>
          <a:custGeom>
            <a:avLst/>
            <a:gdLst/>
            <a:ahLst/>
            <a:cxnLst/>
            <a:rect r="r" b="b" t="t" l="l"/>
            <a:pathLst>
              <a:path h="2145403" w="2006492">
                <a:moveTo>
                  <a:pt x="0" y="0"/>
                </a:moveTo>
                <a:lnTo>
                  <a:pt x="2006492" y="0"/>
                </a:lnTo>
                <a:lnTo>
                  <a:pt x="2006492" y="2145403"/>
                </a:lnTo>
                <a:lnTo>
                  <a:pt x="0" y="214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88367">
            <a:off x="-5349339" y="175344"/>
            <a:ext cx="13553399" cy="7081651"/>
          </a:xfrm>
          <a:custGeom>
            <a:avLst/>
            <a:gdLst/>
            <a:ahLst/>
            <a:cxnLst/>
            <a:rect r="r" b="b" t="t" l="l"/>
            <a:pathLst>
              <a:path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569450" y="5445029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87494" y="2433837"/>
            <a:ext cx="12513012" cy="7148058"/>
          </a:xfrm>
          <a:custGeom>
            <a:avLst/>
            <a:gdLst/>
            <a:ahLst/>
            <a:cxnLst/>
            <a:rect r="r" b="b" t="t" l="l"/>
            <a:pathLst>
              <a:path h="7148058" w="12513012">
                <a:moveTo>
                  <a:pt x="0" y="0"/>
                </a:moveTo>
                <a:lnTo>
                  <a:pt x="12513012" y="0"/>
                </a:lnTo>
                <a:lnTo>
                  <a:pt x="12513012" y="7148058"/>
                </a:lnTo>
                <a:lnTo>
                  <a:pt x="0" y="7148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1840" y="1019175"/>
            <a:ext cx="1348432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0"/>
              </a:lnSpc>
              <a:spcBef>
                <a:spcPct val="0"/>
              </a:spcBef>
            </a:pPr>
            <a:r>
              <a:rPr lang="en-US" sz="5584" spc="603">
                <a:solidFill>
                  <a:srgbClr val="FFFFFF"/>
                </a:solidFill>
                <a:latin typeface="Alata"/>
              </a:rPr>
              <a:t>PROTESTS AND VIOLENT EVENTS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02" r="-6964" b="-34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247" y="4400352"/>
            <a:ext cx="3872668" cy="8716008"/>
            <a:chOff x="0" y="0"/>
            <a:chExt cx="1019962" cy="22955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9962" cy="2295574"/>
            </a:xfrm>
            <a:custGeom>
              <a:avLst/>
              <a:gdLst/>
              <a:ahLst/>
              <a:cxnLst/>
              <a:rect r="r" b="b" t="t" l="l"/>
              <a:pathLst>
                <a:path h="2295574" w="1019962">
                  <a:moveTo>
                    <a:pt x="49978" y="0"/>
                  </a:moveTo>
                  <a:lnTo>
                    <a:pt x="969984" y="0"/>
                  </a:lnTo>
                  <a:cubicBezTo>
                    <a:pt x="997586" y="0"/>
                    <a:pt x="1019962" y="22376"/>
                    <a:pt x="1019962" y="49978"/>
                  </a:cubicBezTo>
                  <a:lnTo>
                    <a:pt x="1019962" y="2245596"/>
                  </a:lnTo>
                  <a:cubicBezTo>
                    <a:pt x="1019962" y="2273198"/>
                    <a:pt x="997586" y="2295574"/>
                    <a:pt x="969984" y="2295574"/>
                  </a:cubicBezTo>
                  <a:lnTo>
                    <a:pt x="49978" y="2295574"/>
                  </a:lnTo>
                  <a:cubicBezTo>
                    <a:pt x="22376" y="2295574"/>
                    <a:pt x="0" y="2273198"/>
                    <a:pt x="0" y="2245596"/>
                  </a:cubicBezTo>
                  <a:lnTo>
                    <a:pt x="0" y="49978"/>
                  </a:lnTo>
                  <a:cubicBezTo>
                    <a:pt x="0" y="22376"/>
                    <a:pt x="22376" y="0"/>
                    <a:pt x="49978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019962" cy="2314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35673" y="749591"/>
            <a:ext cx="8616655" cy="1965218"/>
            <a:chOff x="0" y="0"/>
            <a:chExt cx="2269407" cy="5175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9407" cy="517588"/>
            </a:xfrm>
            <a:custGeom>
              <a:avLst/>
              <a:gdLst/>
              <a:ahLst/>
              <a:cxnLst/>
              <a:rect r="r" b="b" t="t" l="l"/>
              <a:pathLst>
                <a:path h="517588" w="2269407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495126"/>
                  </a:lnTo>
                  <a:cubicBezTo>
                    <a:pt x="2269407" y="507532"/>
                    <a:pt x="2259350" y="517588"/>
                    <a:pt x="2246945" y="517588"/>
                  </a:cubicBezTo>
                  <a:lnTo>
                    <a:pt x="22462" y="517588"/>
                  </a:lnTo>
                  <a:cubicBezTo>
                    <a:pt x="10057" y="517588"/>
                    <a:pt x="0" y="507532"/>
                    <a:pt x="0" y="495126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269407" cy="53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24441" y="4400352"/>
            <a:ext cx="3872668" cy="8716008"/>
            <a:chOff x="0" y="0"/>
            <a:chExt cx="1019962" cy="22955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962" cy="2295574"/>
            </a:xfrm>
            <a:custGeom>
              <a:avLst/>
              <a:gdLst/>
              <a:ahLst/>
              <a:cxnLst/>
              <a:rect r="r" b="b" t="t" l="l"/>
              <a:pathLst>
                <a:path h="2295574" w="1019962">
                  <a:moveTo>
                    <a:pt x="49978" y="0"/>
                  </a:moveTo>
                  <a:lnTo>
                    <a:pt x="969984" y="0"/>
                  </a:lnTo>
                  <a:cubicBezTo>
                    <a:pt x="997586" y="0"/>
                    <a:pt x="1019962" y="22376"/>
                    <a:pt x="1019962" y="49978"/>
                  </a:cubicBezTo>
                  <a:lnTo>
                    <a:pt x="1019962" y="2245596"/>
                  </a:lnTo>
                  <a:cubicBezTo>
                    <a:pt x="1019962" y="2273198"/>
                    <a:pt x="997586" y="2295574"/>
                    <a:pt x="969984" y="2295574"/>
                  </a:cubicBezTo>
                  <a:lnTo>
                    <a:pt x="49978" y="2295574"/>
                  </a:lnTo>
                  <a:cubicBezTo>
                    <a:pt x="22376" y="2295574"/>
                    <a:pt x="0" y="2273198"/>
                    <a:pt x="0" y="2245596"/>
                  </a:cubicBezTo>
                  <a:lnTo>
                    <a:pt x="0" y="49978"/>
                  </a:lnTo>
                  <a:cubicBezTo>
                    <a:pt x="0" y="22376"/>
                    <a:pt x="22376" y="0"/>
                    <a:pt x="49978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019962" cy="2314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90344" y="4400352"/>
            <a:ext cx="3872668" cy="8716008"/>
            <a:chOff x="0" y="0"/>
            <a:chExt cx="1019962" cy="22955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9962" cy="2295574"/>
            </a:xfrm>
            <a:custGeom>
              <a:avLst/>
              <a:gdLst/>
              <a:ahLst/>
              <a:cxnLst/>
              <a:rect r="r" b="b" t="t" l="l"/>
              <a:pathLst>
                <a:path h="2295574" w="1019962">
                  <a:moveTo>
                    <a:pt x="49978" y="0"/>
                  </a:moveTo>
                  <a:lnTo>
                    <a:pt x="969984" y="0"/>
                  </a:lnTo>
                  <a:cubicBezTo>
                    <a:pt x="997586" y="0"/>
                    <a:pt x="1019962" y="22376"/>
                    <a:pt x="1019962" y="49978"/>
                  </a:cubicBezTo>
                  <a:lnTo>
                    <a:pt x="1019962" y="2245596"/>
                  </a:lnTo>
                  <a:cubicBezTo>
                    <a:pt x="1019962" y="2273198"/>
                    <a:pt x="997586" y="2295574"/>
                    <a:pt x="969984" y="2295574"/>
                  </a:cubicBezTo>
                  <a:lnTo>
                    <a:pt x="49978" y="2295574"/>
                  </a:lnTo>
                  <a:cubicBezTo>
                    <a:pt x="22376" y="2295574"/>
                    <a:pt x="0" y="2273198"/>
                    <a:pt x="0" y="2245596"/>
                  </a:cubicBezTo>
                  <a:lnTo>
                    <a:pt x="0" y="49978"/>
                  </a:lnTo>
                  <a:cubicBezTo>
                    <a:pt x="0" y="22376"/>
                    <a:pt x="22376" y="0"/>
                    <a:pt x="49978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019962" cy="2314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59084" y="4400352"/>
            <a:ext cx="3872668" cy="8716008"/>
            <a:chOff x="0" y="0"/>
            <a:chExt cx="1019962" cy="22955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9962" cy="2295574"/>
            </a:xfrm>
            <a:custGeom>
              <a:avLst/>
              <a:gdLst/>
              <a:ahLst/>
              <a:cxnLst/>
              <a:rect r="r" b="b" t="t" l="l"/>
              <a:pathLst>
                <a:path h="2295574" w="1019962">
                  <a:moveTo>
                    <a:pt x="49978" y="0"/>
                  </a:moveTo>
                  <a:lnTo>
                    <a:pt x="969984" y="0"/>
                  </a:lnTo>
                  <a:cubicBezTo>
                    <a:pt x="997586" y="0"/>
                    <a:pt x="1019962" y="22376"/>
                    <a:pt x="1019962" y="49978"/>
                  </a:cubicBezTo>
                  <a:lnTo>
                    <a:pt x="1019962" y="2245596"/>
                  </a:lnTo>
                  <a:cubicBezTo>
                    <a:pt x="1019962" y="2273198"/>
                    <a:pt x="997586" y="2295574"/>
                    <a:pt x="969984" y="2295574"/>
                  </a:cubicBezTo>
                  <a:lnTo>
                    <a:pt x="49978" y="2295574"/>
                  </a:lnTo>
                  <a:cubicBezTo>
                    <a:pt x="22376" y="2295574"/>
                    <a:pt x="0" y="2273198"/>
                    <a:pt x="0" y="2245596"/>
                  </a:cubicBezTo>
                  <a:lnTo>
                    <a:pt x="0" y="49978"/>
                  </a:lnTo>
                  <a:cubicBezTo>
                    <a:pt x="0" y="22376"/>
                    <a:pt x="22376" y="0"/>
                    <a:pt x="49978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019962" cy="2314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810258" y="5448919"/>
            <a:ext cx="2232840" cy="2232840"/>
          </a:xfrm>
          <a:custGeom>
            <a:avLst/>
            <a:gdLst/>
            <a:ahLst/>
            <a:cxnLst/>
            <a:rect r="r" b="b" t="t" l="l"/>
            <a:pathLst>
              <a:path h="2232840" w="2232840">
                <a:moveTo>
                  <a:pt x="0" y="0"/>
                </a:moveTo>
                <a:lnTo>
                  <a:pt x="2232840" y="0"/>
                </a:lnTo>
                <a:lnTo>
                  <a:pt x="2232840" y="2232840"/>
                </a:lnTo>
                <a:lnTo>
                  <a:pt x="0" y="223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365193" y="5448919"/>
            <a:ext cx="1991710" cy="2232840"/>
          </a:xfrm>
          <a:custGeom>
            <a:avLst/>
            <a:gdLst/>
            <a:ahLst/>
            <a:cxnLst/>
            <a:rect r="r" b="b" t="t" l="l"/>
            <a:pathLst>
              <a:path h="2232840" w="1991710">
                <a:moveTo>
                  <a:pt x="0" y="0"/>
                </a:moveTo>
                <a:lnTo>
                  <a:pt x="1991711" y="0"/>
                </a:lnTo>
                <a:lnTo>
                  <a:pt x="1991711" y="2232840"/>
                </a:lnTo>
                <a:lnTo>
                  <a:pt x="0" y="223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16026" y="5738416"/>
            <a:ext cx="1676555" cy="1097005"/>
          </a:xfrm>
          <a:custGeom>
            <a:avLst/>
            <a:gdLst/>
            <a:ahLst/>
            <a:cxnLst/>
            <a:rect r="r" b="b" t="t" l="l"/>
            <a:pathLst>
              <a:path h="1097005" w="1676555">
                <a:moveTo>
                  <a:pt x="0" y="0"/>
                </a:moveTo>
                <a:lnTo>
                  <a:pt x="1676555" y="0"/>
                </a:lnTo>
                <a:lnTo>
                  <a:pt x="1676555" y="1097005"/>
                </a:lnTo>
                <a:lnTo>
                  <a:pt x="0" y="1097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684" t="-44340" r="-59474" b="-4815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598977" y="5657974"/>
            <a:ext cx="1505901" cy="1244878"/>
          </a:xfrm>
          <a:custGeom>
            <a:avLst/>
            <a:gdLst/>
            <a:ahLst/>
            <a:cxnLst/>
            <a:rect r="r" b="b" t="t" l="l"/>
            <a:pathLst>
              <a:path h="1244878" w="1505901">
                <a:moveTo>
                  <a:pt x="0" y="0"/>
                </a:moveTo>
                <a:lnTo>
                  <a:pt x="1505901" y="0"/>
                </a:lnTo>
                <a:lnTo>
                  <a:pt x="1505901" y="1244879"/>
                </a:lnTo>
                <a:lnTo>
                  <a:pt x="0" y="12448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43589" y="8379073"/>
            <a:ext cx="3297984" cy="1758454"/>
          </a:xfrm>
          <a:custGeom>
            <a:avLst/>
            <a:gdLst/>
            <a:ahLst/>
            <a:cxnLst/>
            <a:rect r="r" b="b" t="t" l="l"/>
            <a:pathLst>
              <a:path h="1758454" w="3297984">
                <a:moveTo>
                  <a:pt x="0" y="0"/>
                </a:moveTo>
                <a:lnTo>
                  <a:pt x="3297985" y="0"/>
                </a:lnTo>
                <a:lnTo>
                  <a:pt x="3297985" y="1758454"/>
                </a:lnTo>
                <a:lnTo>
                  <a:pt x="0" y="1758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480705" y="5821961"/>
            <a:ext cx="2764846" cy="1486757"/>
          </a:xfrm>
          <a:custGeom>
            <a:avLst/>
            <a:gdLst/>
            <a:ahLst/>
            <a:cxnLst/>
            <a:rect r="r" b="b" t="t" l="l"/>
            <a:pathLst>
              <a:path h="1486757" w="2764846">
                <a:moveTo>
                  <a:pt x="0" y="0"/>
                </a:moveTo>
                <a:lnTo>
                  <a:pt x="2764846" y="0"/>
                </a:lnTo>
                <a:lnTo>
                  <a:pt x="2764846" y="1486757"/>
                </a:lnTo>
                <a:lnTo>
                  <a:pt x="0" y="14867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26" t="-49210" r="-6496" b="-60043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297633" y="1260258"/>
            <a:ext cx="7692734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7277" y="4611447"/>
            <a:ext cx="281060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42">
                <a:solidFill>
                  <a:srgbClr val="040506"/>
                </a:solidFill>
                <a:latin typeface="Montserrat Classic"/>
              </a:rPr>
              <a:t>Climate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89033" y="4611447"/>
            <a:ext cx="2944032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 spc="42" strike="noStrike" u="none">
                <a:solidFill>
                  <a:srgbClr val="040506"/>
                </a:solidFill>
                <a:latin typeface="Montserrat Classic"/>
              </a:rPr>
              <a:t>Displacements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11965" y="4611447"/>
            <a:ext cx="262942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 spc="42">
                <a:solidFill>
                  <a:srgbClr val="040506"/>
                </a:solidFill>
                <a:latin typeface="Montserrat Classic"/>
              </a:rPr>
              <a:t>Conflicts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80705" y="4611447"/>
            <a:ext cx="262942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 spc="42" strike="noStrike" u="none">
                <a:solidFill>
                  <a:srgbClr val="040506"/>
                </a:solidFill>
                <a:latin typeface="Montserrat Classic"/>
              </a:rPr>
              <a:t>Control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3589" y="7107643"/>
            <a:ext cx="3370927" cy="127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1A1A1A"/>
                </a:solidFill>
                <a:latin typeface="Glacial Indifference"/>
              </a:rPr>
              <a:t>Timeseries dataset of gridded temperature and precipitation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94732" y="8030622"/>
            <a:ext cx="3063892" cy="170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1A1A1A"/>
                </a:solidFill>
                <a:latin typeface="Glacial Indifference"/>
              </a:rPr>
              <a:t>Protests and violent events at a sub-national level, grouped per month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10738" y="8030622"/>
            <a:ext cx="3323502" cy="212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1"/>
              </a:lnSpc>
            </a:pPr>
            <a:r>
              <a:rPr lang="en-US" sz="2443" spc="173">
                <a:solidFill>
                  <a:srgbClr val="1A1A1A"/>
                </a:solidFill>
                <a:latin typeface="Glacial Indifference"/>
              </a:rPr>
              <a:t> Protection and Return Monitoring Network (PRMN) survey</a:t>
            </a:r>
          </a:p>
          <a:p>
            <a:pPr algn="ctr">
              <a:lnSpc>
                <a:spcPts val="3421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4363909" y="8247139"/>
            <a:ext cx="2869185" cy="84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1"/>
              </a:lnSpc>
              <a:spcBef>
                <a:spcPct val="0"/>
              </a:spcBef>
            </a:pPr>
            <a:r>
              <a:rPr lang="en-US" sz="2443" spc="173">
                <a:solidFill>
                  <a:srgbClr val="1A1A1A"/>
                </a:solidFill>
                <a:latin typeface="Glacial Indifference"/>
              </a:rPr>
              <a:t>GDP and population density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Futuristic Wave Lines"/>
          <p:cNvSpPr/>
          <p:nvPr/>
        </p:nvSpPr>
        <p:spPr>
          <a:xfrm flipH="false" flipV="false" rot="0">
            <a:off x="0" y="0"/>
            <a:ext cx="18288000" cy="6217920"/>
          </a:xfrm>
          <a:custGeom>
            <a:avLst/>
            <a:gdLst/>
            <a:ahLst/>
            <a:cxnLst/>
            <a:rect r="r" b="b" t="t" l="l"/>
            <a:pathLst>
              <a:path h="6217920" w="18288000">
                <a:moveTo>
                  <a:pt x="0" y="0"/>
                </a:moveTo>
                <a:lnTo>
                  <a:pt x="18288000" y="0"/>
                </a:lnTo>
                <a:lnTo>
                  <a:pt x="18288000" y="6217920"/>
                </a:lnTo>
                <a:lnTo>
                  <a:pt x="0" y="6217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Business Abstract Patterns Looping Blob 03"/>
          <p:cNvSpPr/>
          <p:nvPr/>
        </p:nvSpPr>
        <p:spPr>
          <a:xfrm flipH="false" flipV="false" rot="0">
            <a:off x="-5351899" y="3226008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991" y="4713625"/>
            <a:ext cx="11750018" cy="5093586"/>
          </a:xfrm>
          <a:custGeom>
            <a:avLst/>
            <a:gdLst/>
            <a:ahLst/>
            <a:cxnLst/>
            <a:rect r="r" b="b" t="t" l="l"/>
            <a:pathLst>
              <a:path h="5093586" w="11750018">
                <a:moveTo>
                  <a:pt x="0" y="0"/>
                </a:moveTo>
                <a:lnTo>
                  <a:pt x="11750018" y="0"/>
                </a:lnTo>
                <a:lnTo>
                  <a:pt x="11750018" y="5093586"/>
                </a:lnTo>
                <a:lnTo>
                  <a:pt x="0" y="5093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659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5929" y="2856235"/>
            <a:ext cx="2830164" cy="63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3532" spc="250">
                <a:solidFill>
                  <a:srgbClr val="FFFFFF"/>
                </a:solidFill>
                <a:latin typeface="Glacial Indifference"/>
              </a:rPr>
              <a:t>Conflicts  ∝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6444" y="1155671"/>
            <a:ext cx="770169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00"/>
              </a:lnSpc>
              <a:spcBef>
                <a:spcPct val="0"/>
              </a:spcBef>
            </a:pPr>
            <a:r>
              <a:rPr lang="en-US" sz="5584" spc="603">
                <a:solidFill>
                  <a:srgbClr val="FFFFFF"/>
                </a:solidFill>
                <a:latin typeface="DM Sans"/>
              </a:rPr>
              <a:t>LINEAR MODEL 1a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16129" y="2224165"/>
            <a:ext cx="6475942" cy="189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3"/>
              </a:lnSpc>
            </a:pPr>
            <a:r>
              <a:rPr lang="en-US" sz="3409" spc="242">
                <a:solidFill>
                  <a:srgbClr val="FFFFFF"/>
                </a:solidFill>
                <a:latin typeface="Glacial Indifference"/>
              </a:rPr>
              <a:t>Temperature anomalies     TA</a:t>
            </a:r>
          </a:p>
          <a:p>
            <a:pPr>
              <a:lnSpc>
                <a:spcPts val="5113"/>
              </a:lnSpc>
            </a:pPr>
            <a:r>
              <a:rPr lang="en-US" sz="3409" spc="242">
                <a:solidFill>
                  <a:srgbClr val="FFFFFF"/>
                </a:solidFill>
                <a:latin typeface="Glacial Indifference"/>
              </a:rPr>
              <a:t>Precipitation anomalies     PA</a:t>
            </a:r>
          </a:p>
          <a:p>
            <a:pPr algn="l">
              <a:lnSpc>
                <a:spcPts val="5113"/>
              </a:lnSpc>
            </a:pPr>
            <a:r>
              <a:rPr lang="en-US" sz="3409" spc="242">
                <a:solidFill>
                  <a:srgbClr val="FFFFFF"/>
                </a:solidFill>
                <a:latin typeface="Glacial Indifference"/>
              </a:rPr>
              <a:t>Drought lenght                  DL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Futuristic Wave Lines"/>
          <p:cNvSpPr/>
          <p:nvPr/>
        </p:nvSpPr>
        <p:spPr>
          <a:xfrm flipH="false" flipV="false" rot="0">
            <a:off x="0" y="-175159"/>
            <a:ext cx="18288000" cy="6217920"/>
          </a:xfrm>
          <a:custGeom>
            <a:avLst/>
            <a:gdLst/>
            <a:ahLst/>
            <a:cxnLst/>
            <a:rect r="r" b="b" t="t" l="l"/>
            <a:pathLst>
              <a:path h="6217920" w="18288000">
                <a:moveTo>
                  <a:pt x="0" y="0"/>
                </a:moveTo>
                <a:lnTo>
                  <a:pt x="18288000" y="0"/>
                </a:lnTo>
                <a:lnTo>
                  <a:pt x="18288000" y="6217920"/>
                </a:lnTo>
                <a:lnTo>
                  <a:pt x="0" y="6217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Business Abstract Patterns Looping Blob 03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53282" y="4227040"/>
            <a:ext cx="13338549" cy="5258419"/>
          </a:xfrm>
          <a:custGeom>
            <a:avLst/>
            <a:gdLst/>
            <a:ahLst/>
            <a:cxnLst/>
            <a:rect r="r" b="b" t="t" l="l"/>
            <a:pathLst>
              <a:path h="5258419" w="13338549">
                <a:moveTo>
                  <a:pt x="0" y="0"/>
                </a:moveTo>
                <a:lnTo>
                  <a:pt x="13338548" y="0"/>
                </a:lnTo>
                <a:lnTo>
                  <a:pt x="13338548" y="5258418"/>
                </a:lnTo>
                <a:lnTo>
                  <a:pt x="0" y="5258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469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96170" y="2842799"/>
            <a:ext cx="13295661" cy="63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3532" spc="250">
                <a:solidFill>
                  <a:srgbClr val="FFFFFF"/>
                </a:solidFill>
                <a:latin typeface="Glacial Indifference"/>
              </a:rPr>
              <a:t>Add the number of displacements arriving to the region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6444" y="1155671"/>
            <a:ext cx="760618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00"/>
              </a:lnSpc>
              <a:spcBef>
                <a:spcPct val="0"/>
              </a:spcBef>
            </a:pPr>
            <a:r>
              <a:rPr lang="en-US" sz="5584" spc="603">
                <a:solidFill>
                  <a:srgbClr val="FFFFFF"/>
                </a:solidFill>
                <a:latin typeface="DM Sans"/>
              </a:rPr>
              <a:t>LINEAR MODEL 1b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Futuristic Wave Lines"/>
          <p:cNvSpPr/>
          <p:nvPr/>
        </p:nvSpPr>
        <p:spPr>
          <a:xfrm flipH="false" flipV="false" rot="0">
            <a:off x="0" y="-175159"/>
            <a:ext cx="18288000" cy="6217920"/>
          </a:xfrm>
          <a:custGeom>
            <a:avLst/>
            <a:gdLst/>
            <a:ahLst/>
            <a:cxnLst/>
            <a:rect r="r" b="b" t="t" l="l"/>
            <a:pathLst>
              <a:path h="6217920" w="18288000">
                <a:moveTo>
                  <a:pt x="0" y="0"/>
                </a:moveTo>
                <a:lnTo>
                  <a:pt x="18288000" y="0"/>
                </a:lnTo>
                <a:lnTo>
                  <a:pt x="18288000" y="6217920"/>
                </a:lnTo>
                <a:lnTo>
                  <a:pt x="0" y="6217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Business Abstract Patterns Looping Blob 03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70489" y="2550415"/>
            <a:ext cx="9763773" cy="6984690"/>
          </a:xfrm>
          <a:custGeom>
            <a:avLst/>
            <a:gdLst/>
            <a:ahLst/>
            <a:cxnLst/>
            <a:rect r="r" b="b" t="t" l="l"/>
            <a:pathLst>
              <a:path h="6984690" w="9763773">
                <a:moveTo>
                  <a:pt x="0" y="0"/>
                </a:moveTo>
                <a:lnTo>
                  <a:pt x="9763773" y="0"/>
                </a:lnTo>
                <a:lnTo>
                  <a:pt x="9763773" y="6984691"/>
                </a:lnTo>
                <a:lnTo>
                  <a:pt x="0" y="698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6444" y="1155671"/>
            <a:ext cx="689673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00"/>
              </a:lnSpc>
              <a:spcBef>
                <a:spcPct val="0"/>
              </a:spcBef>
            </a:pPr>
            <a:r>
              <a:rPr lang="en-US" sz="5584" spc="603">
                <a:solidFill>
                  <a:srgbClr val="FFFFFF"/>
                </a:solidFill>
                <a:latin typeface="DM Sans"/>
              </a:rPr>
              <a:t>LINEAR MODEL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01892"/>
            <a:ext cx="5913551" cy="63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3532" spc="250">
                <a:solidFill>
                  <a:srgbClr val="FFFFFF"/>
                </a:solidFill>
                <a:latin typeface="Glacial Indifference"/>
              </a:rPr>
              <a:t>Log (Displacements)  ∝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62259"/>
            <a:ext cx="6394082" cy="321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6012" indent="-368006" lvl="1">
              <a:lnSpc>
                <a:spcPts val="5113"/>
              </a:lnSpc>
              <a:buFont typeface="Arial"/>
              <a:buChar char="•"/>
            </a:pPr>
            <a:r>
              <a:rPr lang="en-US" sz="3409" spc="242">
                <a:solidFill>
                  <a:srgbClr val="FFFFFF"/>
                </a:solidFill>
                <a:latin typeface="Glacial Indifference"/>
              </a:rPr>
              <a:t>Climate and conflict variables in the departure and arrival regions, </a:t>
            </a:r>
          </a:p>
          <a:p>
            <a:pPr marL="736012" indent="-368006" lvl="1">
              <a:lnSpc>
                <a:spcPts val="5113"/>
              </a:lnSpc>
              <a:buFont typeface="Arial"/>
              <a:buChar char="•"/>
            </a:pPr>
            <a:r>
              <a:rPr lang="en-US" sz="3409" spc="242">
                <a:solidFill>
                  <a:srgbClr val="FFFFFF"/>
                </a:solidFill>
                <a:latin typeface="Glacial Indifference"/>
              </a:rPr>
              <a:t>inverse distance^2, </a:t>
            </a:r>
          </a:p>
          <a:p>
            <a:pPr algn="l" marL="736012" indent="-368006" lvl="1">
              <a:lnSpc>
                <a:spcPts val="5113"/>
              </a:lnSpc>
              <a:buFont typeface="Arial"/>
              <a:buChar char="•"/>
            </a:pPr>
            <a:r>
              <a:rPr lang="en-US" sz="3409" spc="242">
                <a:solidFill>
                  <a:srgbClr val="FFFFFF"/>
                </a:solidFill>
                <a:latin typeface="Glacial Indifference"/>
              </a:rPr>
              <a:t>control variables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0937" y="3301050"/>
            <a:ext cx="19075543" cy="5862720"/>
            <a:chOff x="0" y="0"/>
            <a:chExt cx="5157030" cy="15849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7030" cy="1584973"/>
            </a:xfrm>
            <a:custGeom>
              <a:avLst/>
              <a:gdLst/>
              <a:ahLst/>
              <a:cxnLst/>
              <a:rect r="r" b="b" t="t" l="l"/>
              <a:pathLst>
                <a:path h="1584973" w="5157030">
                  <a:moveTo>
                    <a:pt x="10146" y="0"/>
                  </a:moveTo>
                  <a:lnTo>
                    <a:pt x="5146884" y="0"/>
                  </a:lnTo>
                  <a:cubicBezTo>
                    <a:pt x="5152487" y="0"/>
                    <a:pt x="5157030" y="4543"/>
                    <a:pt x="5157030" y="10146"/>
                  </a:cubicBezTo>
                  <a:lnTo>
                    <a:pt x="5157030" y="1574827"/>
                  </a:lnTo>
                  <a:cubicBezTo>
                    <a:pt x="5157030" y="1580431"/>
                    <a:pt x="5152487" y="1584973"/>
                    <a:pt x="5146884" y="1584973"/>
                  </a:cubicBezTo>
                  <a:lnTo>
                    <a:pt x="10146" y="1584973"/>
                  </a:lnTo>
                  <a:cubicBezTo>
                    <a:pt x="4543" y="1584973"/>
                    <a:pt x="0" y="1580431"/>
                    <a:pt x="0" y="1574827"/>
                  </a:cubicBezTo>
                  <a:lnTo>
                    <a:pt x="0" y="10146"/>
                  </a:lnTo>
                  <a:cubicBezTo>
                    <a:pt x="0" y="4543"/>
                    <a:pt x="4543" y="0"/>
                    <a:pt x="10146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57030" cy="1604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0633" y="4205054"/>
            <a:ext cx="4320053" cy="3841830"/>
          </a:xfrm>
          <a:custGeom>
            <a:avLst/>
            <a:gdLst/>
            <a:ahLst/>
            <a:cxnLst/>
            <a:rect r="r" b="b" t="t" l="l"/>
            <a:pathLst>
              <a:path h="3841830" w="4320053">
                <a:moveTo>
                  <a:pt x="0" y="0"/>
                </a:moveTo>
                <a:lnTo>
                  <a:pt x="4320053" y="0"/>
                </a:lnTo>
                <a:lnTo>
                  <a:pt x="4320053" y="3841830"/>
                </a:lnTo>
                <a:lnTo>
                  <a:pt x="0" y="3841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579" b="-1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3079" y="-5477284"/>
            <a:ext cx="8308852" cy="8215377"/>
          </a:xfrm>
          <a:custGeom>
            <a:avLst/>
            <a:gdLst/>
            <a:ahLst/>
            <a:cxnLst/>
            <a:rect r="r" b="b" t="t" l="l"/>
            <a:pathLst>
              <a:path h="8215377" w="8308852">
                <a:moveTo>
                  <a:pt x="0" y="0"/>
                </a:moveTo>
                <a:lnTo>
                  <a:pt x="8308852" y="0"/>
                </a:lnTo>
                <a:lnTo>
                  <a:pt x="8308852" y="8215377"/>
                </a:lnTo>
                <a:lnTo>
                  <a:pt x="0" y="8215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413052" y="4223059"/>
            <a:ext cx="229298" cy="3836440"/>
            <a:chOff x="0" y="0"/>
            <a:chExt cx="176530" cy="29535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0" y="2574036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2178304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500" y="1782572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500" y="1386840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0" y="991108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3500" y="595249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3500" y="199517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2870" y="63500"/>
              <a:ext cx="10160" cy="2826512"/>
            </a:xfrm>
            <a:custGeom>
              <a:avLst/>
              <a:gdLst/>
              <a:ahLst/>
              <a:cxnLst/>
              <a:rect r="r" b="b" t="t" l="l"/>
              <a:pathLst>
                <a:path h="2826512" w="10160">
                  <a:moveTo>
                    <a:pt x="0" y="2821432"/>
                  </a:moveTo>
                  <a:lnTo>
                    <a:pt x="0" y="0"/>
                  </a:lnTo>
                  <a:lnTo>
                    <a:pt x="10160" y="0"/>
                  </a:lnTo>
                  <a:lnTo>
                    <a:pt x="10160" y="2826512"/>
                  </a:lnTo>
                  <a:lnTo>
                    <a:pt x="0" y="282651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673838" y="4229654"/>
            <a:ext cx="4226035" cy="3823239"/>
          </a:xfrm>
          <a:custGeom>
            <a:avLst/>
            <a:gdLst/>
            <a:ahLst/>
            <a:cxnLst/>
            <a:rect r="r" b="b" t="t" l="l"/>
            <a:pathLst>
              <a:path h="3823239" w="4226035">
                <a:moveTo>
                  <a:pt x="0" y="0"/>
                </a:moveTo>
                <a:lnTo>
                  <a:pt x="4226035" y="0"/>
                </a:lnTo>
                <a:lnTo>
                  <a:pt x="4226035" y="3823238"/>
                </a:lnTo>
                <a:lnTo>
                  <a:pt x="0" y="3823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667243" y="8064250"/>
            <a:ext cx="4239224" cy="367436"/>
            <a:chOff x="0" y="0"/>
            <a:chExt cx="3263595" cy="2828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67919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32283" y="208788"/>
              <a:ext cx="79502" cy="10541"/>
            </a:xfrm>
            <a:custGeom>
              <a:avLst/>
              <a:gdLst/>
              <a:ahLst/>
              <a:cxnLst/>
              <a:rect r="r" b="b" t="t" l="l"/>
              <a:pathLst>
                <a:path h="10541" w="79502">
                  <a:moveTo>
                    <a:pt x="0" y="0"/>
                  </a:moveTo>
                  <a:lnTo>
                    <a:pt x="79502" y="0"/>
                  </a:lnTo>
                  <a:lnTo>
                    <a:pt x="79502" y="10541"/>
                  </a:lnTo>
                  <a:lnTo>
                    <a:pt x="0" y="10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63651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28015" y="208788"/>
              <a:ext cx="79502" cy="10541"/>
            </a:xfrm>
            <a:custGeom>
              <a:avLst/>
              <a:gdLst/>
              <a:ahLst/>
              <a:cxnLst/>
              <a:rect r="r" b="b" t="t" l="l"/>
              <a:pathLst>
                <a:path h="10541" w="79502">
                  <a:moveTo>
                    <a:pt x="0" y="0"/>
                  </a:moveTo>
                  <a:lnTo>
                    <a:pt x="79502" y="0"/>
                  </a:lnTo>
                  <a:lnTo>
                    <a:pt x="79502" y="10541"/>
                  </a:lnTo>
                  <a:lnTo>
                    <a:pt x="0" y="10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159510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023874" y="208788"/>
              <a:ext cx="79502" cy="10541"/>
            </a:xfrm>
            <a:custGeom>
              <a:avLst/>
              <a:gdLst/>
              <a:ahLst/>
              <a:cxnLst/>
              <a:rect r="r" b="b" t="t" l="l"/>
              <a:pathLst>
                <a:path h="10541" w="79502">
                  <a:moveTo>
                    <a:pt x="0" y="0"/>
                  </a:moveTo>
                  <a:lnTo>
                    <a:pt x="79502" y="0"/>
                  </a:lnTo>
                  <a:lnTo>
                    <a:pt x="79502" y="10541"/>
                  </a:lnTo>
                  <a:lnTo>
                    <a:pt x="0" y="10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55242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950974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346706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42438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138297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63500" y="63500"/>
              <a:ext cx="3136646" cy="10160"/>
            </a:xfrm>
            <a:custGeom>
              <a:avLst/>
              <a:gdLst/>
              <a:ahLst/>
              <a:cxnLst/>
              <a:rect r="r" b="b" t="t" l="l"/>
              <a:pathLst>
                <a:path h="10160" w="3136646">
                  <a:moveTo>
                    <a:pt x="5080" y="0"/>
                  </a:moveTo>
                  <a:lnTo>
                    <a:pt x="3136646" y="0"/>
                  </a:lnTo>
                  <a:lnTo>
                    <a:pt x="3136646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1534163" y="4599720"/>
            <a:ext cx="2678051" cy="3470340"/>
          </a:xfrm>
          <a:custGeom>
            <a:avLst/>
            <a:gdLst/>
            <a:ahLst/>
            <a:cxnLst/>
            <a:rect r="r" b="b" t="t" l="l"/>
            <a:pathLst>
              <a:path h="3470340" w="2678051">
                <a:moveTo>
                  <a:pt x="0" y="0"/>
                </a:moveTo>
                <a:lnTo>
                  <a:pt x="2678052" y="0"/>
                </a:lnTo>
                <a:lnTo>
                  <a:pt x="2678052" y="3470340"/>
                </a:lnTo>
                <a:lnTo>
                  <a:pt x="0" y="3470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3242142" y="6843217"/>
            <a:ext cx="1016089" cy="950314"/>
            <a:chOff x="0" y="0"/>
            <a:chExt cx="787794" cy="7368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9850" y="69850"/>
              <a:ext cx="648081" cy="597154"/>
            </a:xfrm>
            <a:custGeom>
              <a:avLst/>
              <a:gdLst/>
              <a:ahLst/>
              <a:cxnLst/>
              <a:rect r="r" b="b" t="t" l="l"/>
              <a:pathLst>
                <a:path h="597154" w="648081">
                  <a:moveTo>
                    <a:pt x="25400" y="597154"/>
                  </a:moveTo>
                  <a:lnTo>
                    <a:pt x="622681" y="597154"/>
                  </a:lnTo>
                  <a:cubicBezTo>
                    <a:pt x="639572" y="597154"/>
                    <a:pt x="648081" y="588645"/>
                    <a:pt x="648081" y="571754"/>
                  </a:cubicBezTo>
                  <a:lnTo>
                    <a:pt x="648081" y="25400"/>
                  </a:lnTo>
                  <a:cubicBezTo>
                    <a:pt x="648081" y="8509"/>
                    <a:pt x="639572" y="0"/>
                    <a:pt x="622681" y="0"/>
                  </a:cubicBezTo>
                  <a:lnTo>
                    <a:pt x="25400" y="0"/>
                  </a:lnTo>
                  <a:cubicBezTo>
                    <a:pt x="8509" y="0"/>
                    <a:pt x="0" y="8509"/>
                    <a:pt x="0" y="25400"/>
                  </a:cubicBezTo>
                  <a:lnTo>
                    <a:pt x="0" y="571754"/>
                  </a:lnTo>
                  <a:cubicBezTo>
                    <a:pt x="0" y="588645"/>
                    <a:pt x="8509" y="597154"/>
                    <a:pt x="25400" y="597154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63500" y="63500"/>
              <a:ext cx="660781" cy="609854"/>
            </a:xfrm>
            <a:custGeom>
              <a:avLst/>
              <a:gdLst/>
              <a:ahLst/>
              <a:cxnLst/>
              <a:rect r="r" b="b" t="t" l="l"/>
              <a:pathLst>
                <a:path h="609854" w="660781">
                  <a:moveTo>
                    <a:pt x="31750" y="597154"/>
                  </a:moveTo>
                  <a:lnTo>
                    <a:pt x="629031" y="597154"/>
                  </a:lnTo>
                  <a:lnTo>
                    <a:pt x="629031" y="603504"/>
                  </a:lnTo>
                  <a:lnTo>
                    <a:pt x="629031" y="597154"/>
                  </a:lnTo>
                  <a:cubicBezTo>
                    <a:pt x="642493" y="597154"/>
                    <a:pt x="648081" y="591566"/>
                    <a:pt x="648081" y="578104"/>
                  </a:cubicBezTo>
                  <a:lnTo>
                    <a:pt x="654431" y="578104"/>
                  </a:lnTo>
                  <a:lnTo>
                    <a:pt x="648081" y="578104"/>
                  </a:lnTo>
                  <a:lnTo>
                    <a:pt x="648081" y="31750"/>
                  </a:lnTo>
                  <a:lnTo>
                    <a:pt x="654431" y="31750"/>
                  </a:lnTo>
                  <a:lnTo>
                    <a:pt x="648081" y="31750"/>
                  </a:lnTo>
                  <a:cubicBezTo>
                    <a:pt x="648081" y="18288"/>
                    <a:pt x="642493" y="12700"/>
                    <a:pt x="629031" y="12700"/>
                  </a:cubicBezTo>
                  <a:lnTo>
                    <a:pt x="31750" y="12700"/>
                  </a:lnTo>
                  <a:cubicBezTo>
                    <a:pt x="18288" y="12700"/>
                    <a:pt x="12700" y="18288"/>
                    <a:pt x="12700" y="31750"/>
                  </a:cubicBezTo>
                  <a:lnTo>
                    <a:pt x="6350" y="31750"/>
                  </a:lnTo>
                  <a:lnTo>
                    <a:pt x="12700" y="31750"/>
                  </a:lnTo>
                  <a:lnTo>
                    <a:pt x="12700" y="578104"/>
                  </a:lnTo>
                  <a:lnTo>
                    <a:pt x="6350" y="578104"/>
                  </a:lnTo>
                  <a:lnTo>
                    <a:pt x="12700" y="578104"/>
                  </a:lnTo>
                  <a:cubicBezTo>
                    <a:pt x="12700" y="591566"/>
                    <a:pt x="18288" y="597154"/>
                    <a:pt x="31750" y="597154"/>
                  </a:cubicBezTo>
                  <a:lnTo>
                    <a:pt x="31750" y="603504"/>
                  </a:lnTo>
                  <a:lnTo>
                    <a:pt x="31750" y="597154"/>
                  </a:lnTo>
                  <a:moveTo>
                    <a:pt x="31750" y="609854"/>
                  </a:moveTo>
                  <a:cubicBezTo>
                    <a:pt x="11303" y="609854"/>
                    <a:pt x="0" y="598551"/>
                    <a:pt x="0" y="578104"/>
                  </a:cubicBezTo>
                  <a:lnTo>
                    <a:pt x="0" y="31750"/>
                  </a:lnTo>
                  <a:cubicBezTo>
                    <a:pt x="0" y="11303"/>
                    <a:pt x="11303" y="0"/>
                    <a:pt x="31750" y="0"/>
                  </a:cubicBezTo>
                  <a:lnTo>
                    <a:pt x="629031" y="0"/>
                  </a:lnTo>
                  <a:cubicBezTo>
                    <a:pt x="649478" y="0"/>
                    <a:pt x="660781" y="11303"/>
                    <a:pt x="660781" y="31750"/>
                  </a:cubicBezTo>
                  <a:lnTo>
                    <a:pt x="660781" y="578104"/>
                  </a:lnTo>
                  <a:cubicBezTo>
                    <a:pt x="660781" y="598551"/>
                    <a:pt x="649478" y="609854"/>
                    <a:pt x="629031" y="609854"/>
                  </a:cubicBezTo>
                  <a:lnTo>
                    <a:pt x="31750" y="609854"/>
                  </a:lnTo>
                  <a:close/>
                </a:path>
              </a:pathLst>
            </a:custGeom>
            <a:solidFill>
              <a:srgbClr val="CCCCCC">
                <a:alpha val="80000"/>
              </a:srgbClr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4150" y="109093"/>
              <a:ext cx="127000" cy="127000"/>
            </a:xfrm>
            <a:custGeom>
              <a:avLst/>
              <a:gdLst/>
              <a:ahLst/>
              <a:cxnLst/>
              <a:rect r="r" b="b" t="t" l="l"/>
              <a:pathLst>
                <a:path h="127000" w="127000">
                  <a:moveTo>
                    <a:pt x="63500" y="127000"/>
                  </a:moveTo>
                  <a:cubicBezTo>
                    <a:pt x="80391" y="127000"/>
                    <a:pt x="96520" y="120269"/>
                    <a:pt x="108458" y="108458"/>
                  </a:cubicBezTo>
                  <a:cubicBezTo>
                    <a:pt x="120396" y="96647"/>
                    <a:pt x="127000" y="80391"/>
                    <a:pt x="127000" y="63500"/>
                  </a:cubicBezTo>
                  <a:cubicBezTo>
                    <a:pt x="127000" y="46609"/>
                    <a:pt x="120269" y="30480"/>
                    <a:pt x="108458" y="18542"/>
                  </a:cubicBezTo>
                  <a:cubicBezTo>
                    <a:pt x="96647" y="6604"/>
                    <a:pt x="80391" y="0"/>
                    <a:pt x="63500" y="0"/>
                  </a:cubicBezTo>
                  <a:cubicBezTo>
                    <a:pt x="46609" y="0"/>
                    <a:pt x="30480" y="6731"/>
                    <a:pt x="18542" y="18542"/>
                  </a:cubicBezTo>
                  <a:cubicBezTo>
                    <a:pt x="6604" y="30353"/>
                    <a:pt x="0" y="46609"/>
                    <a:pt x="0" y="63500"/>
                  </a:cubicBezTo>
                  <a:cubicBezTo>
                    <a:pt x="0" y="80391"/>
                    <a:pt x="6731" y="96520"/>
                    <a:pt x="18542" y="108458"/>
                  </a:cubicBezTo>
                  <a:cubicBezTo>
                    <a:pt x="30353" y="120396"/>
                    <a:pt x="46609" y="127000"/>
                    <a:pt x="63500" y="127000"/>
                  </a:cubicBezTo>
                  <a:close/>
                </a:path>
              </a:pathLst>
            </a:custGeom>
            <a:solidFill>
              <a:srgbClr val="D7191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84150" y="295529"/>
              <a:ext cx="127000" cy="127000"/>
            </a:xfrm>
            <a:custGeom>
              <a:avLst/>
              <a:gdLst/>
              <a:ahLst/>
              <a:cxnLst/>
              <a:rect r="r" b="b" t="t" l="l"/>
              <a:pathLst>
                <a:path h="127000" w="127000">
                  <a:moveTo>
                    <a:pt x="63500" y="127000"/>
                  </a:moveTo>
                  <a:cubicBezTo>
                    <a:pt x="80391" y="127000"/>
                    <a:pt x="96520" y="120269"/>
                    <a:pt x="108458" y="108458"/>
                  </a:cubicBezTo>
                  <a:cubicBezTo>
                    <a:pt x="120396" y="96647"/>
                    <a:pt x="127000" y="80391"/>
                    <a:pt x="127000" y="63500"/>
                  </a:cubicBezTo>
                  <a:cubicBezTo>
                    <a:pt x="127000" y="46609"/>
                    <a:pt x="120269" y="30480"/>
                    <a:pt x="108458" y="18542"/>
                  </a:cubicBezTo>
                  <a:cubicBezTo>
                    <a:pt x="96647" y="6604"/>
                    <a:pt x="80391" y="0"/>
                    <a:pt x="63500" y="0"/>
                  </a:cubicBezTo>
                  <a:cubicBezTo>
                    <a:pt x="46609" y="0"/>
                    <a:pt x="30480" y="6731"/>
                    <a:pt x="18542" y="18542"/>
                  </a:cubicBezTo>
                  <a:cubicBezTo>
                    <a:pt x="6604" y="30353"/>
                    <a:pt x="0" y="46609"/>
                    <a:pt x="0" y="63500"/>
                  </a:cubicBezTo>
                  <a:cubicBezTo>
                    <a:pt x="0" y="80391"/>
                    <a:pt x="6731" y="96520"/>
                    <a:pt x="18542" y="108458"/>
                  </a:cubicBezTo>
                  <a:cubicBezTo>
                    <a:pt x="30353" y="120396"/>
                    <a:pt x="46609" y="127000"/>
                    <a:pt x="63500" y="127000"/>
                  </a:cubicBezTo>
                  <a:close/>
                </a:path>
              </a:pathLst>
            </a:custGeom>
            <a:solidFill>
              <a:srgbClr val="2C7BB6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4150" y="481838"/>
              <a:ext cx="127000" cy="127000"/>
            </a:xfrm>
            <a:custGeom>
              <a:avLst/>
              <a:gdLst/>
              <a:ahLst/>
              <a:cxnLst/>
              <a:rect r="r" b="b" t="t" l="l"/>
              <a:pathLst>
                <a:path h="127000" w="127000">
                  <a:moveTo>
                    <a:pt x="63500" y="127000"/>
                  </a:moveTo>
                  <a:cubicBezTo>
                    <a:pt x="80391" y="127000"/>
                    <a:pt x="96520" y="120269"/>
                    <a:pt x="108458" y="108458"/>
                  </a:cubicBezTo>
                  <a:cubicBezTo>
                    <a:pt x="120396" y="96647"/>
                    <a:pt x="127000" y="80391"/>
                    <a:pt x="127000" y="63500"/>
                  </a:cubicBezTo>
                  <a:cubicBezTo>
                    <a:pt x="127000" y="46609"/>
                    <a:pt x="120269" y="30480"/>
                    <a:pt x="108458" y="18542"/>
                  </a:cubicBezTo>
                  <a:cubicBezTo>
                    <a:pt x="96647" y="6604"/>
                    <a:pt x="80391" y="0"/>
                    <a:pt x="63500" y="0"/>
                  </a:cubicBezTo>
                  <a:cubicBezTo>
                    <a:pt x="46609" y="0"/>
                    <a:pt x="30480" y="6731"/>
                    <a:pt x="18542" y="18542"/>
                  </a:cubicBezTo>
                  <a:cubicBezTo>
                    <a:pt x="6604" y="30353"/>
                    <a:pt x="0" y="46609"/>
                    <a:pt x="0" y="63500"/>
                  </a:cubicBezTo>
                  <a:cubicBezTo>
                    <a:pt x="0" y="80391"/>
                    <a:pt x="6731" y="96520"/>
                    <a:pt x="18542" y="108458"/>
                  </a:cubicBezTo>
                  <a:cubicBezTo>
                    <a:pt x="30353" y="120396"/>
                    <a:pt x="46609" y="127000"/>
                    <a:pt x="63500" y="12700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14667893" y="4622788"/>
            <a:ext cx="2673985" cy="3466077"/>
          </a:xfrm>
          <a:custGeom>
            <a:avLst/>
            <a:gdLst/>
            <a:ahLst/>
            <a:cxnLst/>
            <a:rect r="r" b="b" t="t" l="l"/>
            <a:pathLst>
              <a:path h="3466077" w="2673985">
                <a:moveTo>
                  <a:pt x="0" y="0"/>
                </a:moveTo>
                <a:lnTo>
                  <a:pt x="2673985" y="0"/>
                </a:lnTo>
                <a:lnTo>
                  <a:pt x="2673985" y="3466077"/>
                </a:lnTo>
                <a:lnTo>
                  <a:pt x="0" y="3466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6400912" y="6499387"/>
            <a:ext cx="1603742" cy="1430975"/>
            <a:chOff x="0" y="0"/>
            <a:chExt cx="1243406" cy="110945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9850" y="69850"/>
              <a:ext cx="1103757" cy="969772"/>
            </a:xfrm>
            <a:custGeom>
              <a:avLst/>
              <a:gdLst/>
              <a:ahLst/>
              <a:cxnLst/>
              <a:rect r="r" b="b" t="t" l="l"/>
              <a:pathLst>
                <a:path h="969772" w="1103757">
                  <a:moveTo>
                    <a:pt x="25400" y="969772"/>
                  </a:moveTo>
                  <a:lnTo>
                    <a:pt x="1078357" y="969772"/>
                  </a:lnTo>
                  <a:cubicBezTo>
                    <a:pt x="1095248" y="969772"/>
                    <a:pt x="1103757" y="961263"/>
                    <a:pt x="1103757" y="944372"/>
                  </a:cubicBezTo>
                  <a:lnTo>
                    <a:pt x="1103757" y="25400"/>
                  </a:lnTo>
                  <a:cubicBezTo>
                    <a:pt x="1103757" y="8509"/>
                    <a:pt x="1095248" y="0"/>
                    <a:pt x="1078357" y="0"/>
                  </a:cubicBezTo>
                  <a:lnTo>
                    <a:pt x="25400" y="0"/>
                  </a:lnTo>
                  <a:cubicBezTo>
                    <a:pt x="8509" y="0"/>
                    <a:pt x="0" y="8509"/>
                    <a:pt x="0" y="25400"/>
                  </a:cubicBezTo>
                  <a:lnTo>
                    <a:pt x="0" y="944372"/>
                  </a:lnTo>
                  <a:cubicBezTo>
                    <a:pt x="0" y="961263"/>
                    <a:pt x="8509" y="969772"/>
                    <a:pt x="25400" y="96977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63500" y="63500"/>
              <a:ext cx="1116457" cy="982472"/>
            </a:xfrm>
            <a:custGeom>
              <a:avLst/>
              <a:gdLst/>
              <a:ahLst/>
              <a:cxnLst/>
              <a:rect r="r" b="b" t="t" l="l"/>
              <a:pathLst>
                <a:path h="982472" w="1116457">
                  <a:moveTo>
                    <a:pt x="31750" y="969772"/>
                  </a:moveTo>
                  <a:lnTo>
                    <a:pt x="1084707" y="969772"/>
                  </a:lnTo>
                  <a:lnTo>
                    <a:pt x="1084707" y="976122"/>
                  </a:lnTo>
                  <a:lnTo>
                    <a:pt x="1084707" y="969772"/>
                  </a:lnTo>
                  <a:cubicBezTo>
                    <a:pt x="1098169" y="969772"/>
                    <a:pt x="1103757" y="964184"/>
                    <a:pt x="1103757" y="950722"/>
                  </a:cubicBezTo>
                  <a:lnTo>
                    <a:pt x="1110107" y="950722"/>
                  </a:lnTo>
                  <a:lnTo>
                    <a:pt x="1103757" y="950722"/>
                  </a:lnTo>
                  <a:lnTo>
                    <a:pt x="1103757" y="31750"/>
                  </a:lnTo>
                  <a:lnTo>
                    <a:pt x="1110107" y="31750"/>
                  </a:lnTo>
                  <a:lnTo>
                    <a:pt x="1103757" y="31750"/>
                  </a:lnTo>
                  <a:cubicBezTo>
                    <a:pt x="1103757" y="18288"/>
                    <a:pt x="1098169" y="12700"/>
                    <a:pt x="1084707" y="12700"/>
                  </a:cubicBezTo>
                  <a:lnTo>
                    <a:pt x="31750" y="12700"/>
                  </a:lnTo>
                  <a:cubicBezTo>
                    <a:pt x="18288" y="12700"/>
                    <a:pt x="12700" y="18288"/>
                    <a:pt x="12700" y="31750"/>
                  </a:cubicBezTo>
                  <a:lnTo>
                    <a:pt x="6350" y="31750"/>
                  </a:lnTo>
                  <a:lnTo>
                    <a:pt x="12700" y="31750"/>
                  </a:lnTo>
                  <a:lnTo>
                    <a:pt x="12700" y="950722"/>
                  </a:lnTo>
                  <a:lnTo>
                    <a:pt x="6350" y="950722"/>
                  </a:lnTo>
                  <a:lnTo>
                    <a:pt x="12700" y="950722"/>
                  </a:lnTo>
                  <a:cubicBezTo>
                    <a:pt x="12700" y="964184"/>
                    <a:pt x="18288" y="969772"/>
                    <a:pt x="31750" y="969772"/>
                  </a:cubicBezTo>
                  <a:lnTo>
                    <a:pt x="31750" y="976122"/>
                  </a:lnTo>
                  <a:lnTo>
                    <a:pt x="31750" y="969772"/>
                  </a:lnTo>
                  <a:moveTo>
                    <a:pt x="31750" y="982472"/>
                  </a:moveTo>
                  <a:cubicBezTo>
                    <a:pt x="11303" y="982472"/>
                    <a:pt x="0" y="971169"/>
                    <a:pt x="0" y="950722"/>
                  </a:cubicBezTo>
                  <a:lnTo>
                    <a:pt x="0" y="31750"/>
                  </a:lnTo>
                  <a:cubicBezTo>
                    <a:pt x="0" y="11303"/>
                    <a:pt x="11303" y="0"/>
                    <a:pt x="31750" y="0"/>
                  </a:cubicBezTo>
                  <a:lnTo>
                    <a:pt x="1084707" y="0"/>
                  </a:lnTo>
                  <a:cubicBezTo>
                    <a:pt x="1105154" y="0"/>
                    <a:pt x="1116457" y="11303"/>
                    <a:pt x="1116457" y="31750"/>
                  </a:cubicBezTo>
                  <a:lnTo>
                    <a:pt x="1116457" y="950722"/>
                  </a:lnTo>
                  <a:cubicBezTo>
                    <a:pt x="1116457" y="971169"/>
                    <a:pt x="1105154" y="982472"/>
                    <a:pt x="1084707" y="982472"/>
                  </a:cubicBezTo>
                  <a:lnTo>
                    <a:pt x="31750" y="982472"/>
                  </a:lnTo>
                  <a:close/>
                </a:path>
              </a:pathLst>
            </a:custGeom>
            <a:solidFill>
              <a:srgbClr val="CCCCCC">
                <a:alpha val="80000"/>
              </a:srgbClr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84150" y="109093"/>
              <a:ext cx="127000" cy="127000"/>
            </a:xfrm>
            <a:custGeom>
              <a:avLst/>
              <a:gdLst/>
              <a:ahLst/>
              <a:cxnLst/>
              <a:rect r="r" b="b" t="t" l="l"/>
              <a:pathLst>
                <a:path h="127000" w="127000">
                  <a:moveTo>
                    <a:pt x="63500" y="127000"/>
                  </a:moveTo>
                  <a:cubicBezTo>
                    <a:pt x="80391" y="127000"/>
                    <a:pt x="96520" y="120269"/>
                    <a:pt x="108458" y="108458"/>
                  </a:cubicBezTo>
                  <a:cubicBezTo>
                    <a:pt x="120396" y="96647"/>
                    <a:pt x="127000" y="80391"/>
                    <a:pt x="127000" y="63500"/>
                  </a:cubicBezTo>
                  <a:cubicBezTo>
                    <a:pt x="127000" y="46609"/>
                    <a:pt x="120269" y="30480"/>
                    <a:pt x="108458" y="18542"/>
                  </a:cubicBezTo>
                  <a:cubicBezTo>
                    <a:pt x="96647" y="6604"/>
                    <a:pt x="80391" y="0"/>
                    <a:pt x="63500" y="0"/>
                  </a:cubicBezTo>
                  <a:cubicBezTo>
                    <a:pt x="46609" y="0"/>
                    <a:pt x="30480" y="6731"/>
                    <a:pt x="18542" y="18542"/>
                  </a:cubicBezTo>
                  <a:cubicBezTo>
                    <a:pt x="6604" y="30353"/>
                    <a:pt x="0" y="46609"/>
                    <a:pt x="0" y="63500"/>
                  </a:cubicBezTo>
                  <a:cubicBezTo>
                    <a:pt x="0" y="80391"/>
                    <a:pt x="6731" y="96520"/>
                    <a:pt x="18542" y="108458"/>
                  </a:cubicBezTo>
                  <a:cubicBezTo>
                    <a:pt x="30353" y="120396"/>
                    <a:pt x="46609" y="127000"/>
                    <a:pt x="63500" y="127000"/>
                  </a:cubicBezTo>
                  <a:close/>
                </a:path>
              </a:pathLst>
            </a:custGeom>
            <a:solidFill>
              <a:srgbClr val="FFFFD9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84150" y="295529"/>
              <a:ext cx="127000" cy="127000"/>
            </a:xfrm>
            <a:custGeom>
              <a:avLst/>
              <a:gdLst/>
              <a:ahLst/>
              <a:cxnLst/>
              <a:rect r="r" b="b" t="t" l="l"/>
              <a:pathLst>
                <a:path h="127000" w="127000">
                  <a:moveTo>
                    <a:pt x="63500" y="127000"/>
                  </a:moveTo>
                  <a:cubicBezTo>
                    <a:pt x="80391" y="127000"/>
                    <a:pt x="96520" y="120269"/>
                    <a:pt x="108458" y="108458"/>
                  </a:cubicBezTo>
                  <a:cubicBezTo>
                    <a:pt x="120396" y="96647"/>
                    <a:pt x="127000" y="80391"/>
                    <a:pt x="127000" y="63500"/>
                  </a:cubicBezTo>
                  <a:cubicBezTo>
                    <a:pt x="127000" y="46609"/>
                    <a:pt x="120269" y="30480"/>
                    <a:pt x="108458" y="18542"/>
                  </a:cubicBezTo>
                  <a:cubicBezTo>
                    <a:pt x="96647" y="6604"/>
                    <a:pt x="80391" y="0"/>
                    <a:pt x="63500" y="0"/>
                  </a:cubicBezTo>
                  <a:cubicBezTo>
                    <a:pt x="46609" y="0"/>
                    <a:pt x="30480" y="6731"/>
                    <a:pt x="18542" y="18542"/>
                  </a:cubicBezTo>
                  <a:cubicBezTo>
                    <a:pt x="6604" y="30353"/>
                    <a:pt x="0" y="46609"/>
                    <a:pt x="0" y="63500"/>
                  </a:cubicBezTo>
                  <a:cubicBezTo>
                    <a:pt x="0" y="80391"/>
                    <a:pt x="6731" y="96520"/>
                    <a:pt x="18542" y="108458"/>
                  </a:cubicBezTo>
                  <a:cubicBezTo>
                    <a:pt x="30353" y="120396"/>
                    <a:pt x="46609" y="127000"/>
                    <a:pt x="63500" y="127000"/>
                  </a:cubicBezTo>
                  <a:close/>
                </a:path>
              </a:pathLst>
            </a:custGeom>
            <a:solidFill>
              <a:srgbClr val="C6E9B4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84150" y="481838"/>
              <a:ext cx="127000" cy="127000"/>
            </a:xfrm>
            <a:custGeom>
              <a:avLst/>
              <a:gdLst/>
              <a:ahLst/>
              <a:cxnLst/>
              <a:rect r="r" b="b" t="t" l="l"/>
              <a:pathLst>
                <a:path h="127000" w="127000">
                  <a:moveTo>
                    <a:pt x="63500" y="127000"/>
                  </a:moveTo>
                  <a:cubicBezTo>
                    <a:pt x="80391" y="127000"/>
                    <a:pt x="96520" y="120269"/>
                    <a:pt x="108458" y="108458"/>
                  </a:cubicBezTo>
                  <a:cubicBezTo>
                    <a:pt x="120396" y="96647"/>
                    <a:pt x="127000" y="80391"/>
                    <a:pt x="127000" y="63500"/>
                  </a:cubicBezTo>
                  <a:cubicBezTo>
                    <a:pt x="127000" y="46609"/>
                    <a:pt x="120269" y="30480"/>
                    <a:pt x="108458" y="18542"/>
                  </a:cubicBezTo>
                  <a:cubicBezTo>
                    <a:pt x="96647" y="6604"/>
                    <a:pt x="80391" y="0"/>
                    <a:pt x="63500" y="0"/>
                  </a:cubicBezTo>
                  <a:cubicBezTo>
                    <a:pt x="46609" y="0"/>
                    <a:pt x="30480" y="6731"/>
                    <a:pt x="18542" y="18542"/>
                  </a:cubicBezTo>
                  <a:cubicBezTo>
                    <a:pt x="6604" y="30353"/>
                    <a:pt x="0" y="46609"/>
                    <a:pt x="0" y="63500"/>
                  </a:cubicBezTo>
                  <a:cubicBezTo>
                    <a:pt x="0" y="80391"/>
                    <a:pt x="6731" y="96520"/>
                    <a:pt x="18542" y="108458"/>
                  </a:cubicBezTo>
                  <a:cubicBezTo>
                    <a:pt x="30353" y="120396"/>
                    <a:pt x="46609" y="127000"/>
                    <a:pt x="63500" y="127000"/>
                  </a:cubicBezTo>
                  <a:close/>
                </a:path>
              </a:pathLst>
            </a:custGeom>
            <a:solidFill>
              <a:srgbClr val="40B5C4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84150" y="668147"/>
              <a:ext cx="127000" cy="127000"/>
            </a:xfrm>
            <a:custGeom>
              <a:avLst/>
              <a:gdLst/>
              <a:ahLst/>
              <a:cxnLst/>
              <a:rect r="r" b="b" t="t" l="l"/>
              <a:pathLst>
                <a:path h="127000" w="127000">
                  <a:moveTo>
                    <a:pt x="63500" y="127000"/>
                  </a:moveTo>
                  <a:cubicBezTo>
                    <a:pt x="80391" y="127000"/>
                    <a:pt x="96520" y="120269"/>
                    <a:pt x="108458" y="108458"/>
                  </a:cubicBezTo>
                  <a:cubicBezTo>
                    <a:pt x="120396" y="96647"/>
                    <a:pt x="127000" y="80391"/>
                    <a:pt x="127000" y="63500"/>
                  </a:cubicBezTo>
                  <a:cubicBezTo>
                    <a:pt x="127000" y="46609"/>
                    <a:pt x="120269" y="30480"/>
                    <a:pt x="108458" y="18542"/>
                  </a:cubicBezTo>
                  <a:cubicBezTo>
                    <a:pt x="96647" y="6604"/>
                    <a:pt x="80391" y="0"/>
                    <a:pt x="63500" y="0"/>
                  </a:cubicBezTo>
                  <a:cubicBezTo>
                    <a:pt x="46609" y="0"/>
                    <a:pt x="30480" y="6731"/>
                    <a:pt x="18542" y="18542"/>
                  </a:cubicBezTo>
                  <a:cubicBezTo>
                    <a:pt x="6604" y="30353"/>
                    <a:pt x="0" y="46609"/>
                    <a:pt x="0" y="63500"/>
                  </a:cubicBezTo>
                  <a:cubicBezTo>
                    <a:pt x="0" y="80391"/>
                    <a:pt x="6731" y="96520"/>
                    <a:pt x="18542" y="108458"/>
                  </a:cubicBezTo>
                  <a:cubicBezTo>
                    <a:pt x="30353" y="120396"/>
                    <a:pt x="46609" y="127000"/>
                    <a:pt x="63500" y="127000"/>
                  </a:cubicBezTo>
                  <a:close/>
                </a:path>
              </a:pathLst>
            </a:custGeom>
            <a:solidFill>
              <a:srgbClr val="225DA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84150" y="854456"/>
              <a:ext cx="127000" cy="127000"/>
            </a:xfrm>
            <a:custGeom>
              <a:avLst/>
              <a:gdLst/>
              <a:ahLst/>
              <a:cxnLst/>
              <a:rect r="r" b="b" t="t" l="l"/>
              <a:pathLst>
                <a:path h="127000" w="127000">
                  <a:moveTo>
                    <a:pt x="63500" y="127000"/>
                  </a:moveTo>
                  <a:cubicBezTo>
                    <a:pt x="80391" y="127000"/>
                    <a:pt x="96520" y="120269"/>
                    <a:pt x="108458" y="108458"/>
                  </a:cubicBezTo>
                  <a:cubicBezTo>
                    <a:pt x="120396" y="96647"/>
                    <a:pt x="127000" y="80391"/>
                    <a:pt x="127000" y="63500"/>
                  </a:cubicBezTo>
                  <a:cubicBezTo>
                    <a:pt x="127000" y="46609"/>
                    <a:pt x="120269" y="30480"/>
                    <a:pt x="108458" y="18542"/>
                  </a:cubicBezTo>
                  <a:cubicBezTo>
                    <a:pt x="96647" y="6604"/>
                    <a:pt x="80391" y="0"/>
                    <a:pt x="63500" y="0"/>
                  </a:cubicBezTo>
                  <a:cubicBezTo>
                    <a:pt x="46609" y="0"/>
                    <a:pt x="30480" y="6731"/>
                    <a:pt x="18542" y="18542"/>
                  </a:cubicBezTo>
                  <a:cubicBezTo>
                    <a:pt x="6604" y="30353"/>
                    <a:pt x="0" y="46609"/>
                    <a:pt x="0" y="63500"/>
                  </a:cubicBezTo>
                  <a:cubicBezTo>
                    <a:pt x="0" y="80391"/>
                    <a:pt x="6731" y="96520"/>
                    <a:pt x="18542" y="108458"/>
                  </a:cubicBezTo>
                  <a:cubicBezTo>
                    <a:pt x="30353" y="120396"/>
                    <a:pt x="46609" y="127000"/>
                    <a:pt x="63500" y="127000"/>
                  </a:cubicBezTo>
                  <a:close/>
                </a:path>
              </a:pathLst>
            </a:custGeom>
            <a:solidFill>
              <a:srgbClr val="081D58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6175402" y="4271589"/>
            <a:ext cx="262357" cy="344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7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1.5</a:t>
            </a:r>
          </a:p>
          <a:p>
            <a:pPr algn="l">
              <a:lnSpc>
                <a:spcPts val="3247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1.0</a:t>
            </a:r>
          </a:p>
          <a:p>
            <a:pPr algn="r">
              <a:lnSpc>
                <a:spcPts val="800"/>
              </a:lnSpc>
            </a:pPr>
          </a:p>
          <a:p>
            <a:pPr algn="l">
              <a:lnSpc>
                <a:spcPts val="3247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0.5</a:t>
            </a:r>
          </a:p>
          <a:p>
            <a:pPr algn="r">
              <a:lnSpc>
                <a:spcPts val="800"/>
              </a:lnSpc>
            </a:pPr>
          </a:p>
          <a:p>
            <a:pPr algn="l">
              <a:lnSpc>
                <a:spcPts val="3247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0.0</a:t>
            </a:r>
          </a:p>
          <a:p>
            <a:pPr algn="r">
              <a:lnSpc>
                <a:spcPts val="800"/>
              </a:lnSpc>
            </a:pPr>
          </a:p>
          <a:p>
            <a:pPr algn="l">
              <a:lnSpc>
                <a:spcPts val="3247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0.5</a:t>
            </a:r>
          </a:p>
          <a:p>
            <a:pPr algn="r">
              <a:lnSpc>
                <a:spcPts val="800"/>
              </a:lnSpc>
            </a:pPr>
          </a:p>
          <a:p>
            <a:pPr algn="l">
              <a:lnSpc>
                <a:spcPts val="3247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1.0</a:t>
            </a:r>
          </a:p>
          <a:p>
            <a:pPr algn="r">
              <a:lnSpc>
                <a:spcPts val="800"/>
              </a:lnSpc>
            </a:pPr>
          </a:p>
          <a:p>
            <a:pPr algn="l">
              <a:lnSpc>
                <a:spcPts val="3247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1.5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089724" y="8247528"/>
            <a:ext cx="262295" cy="22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8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1.5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03786" y="8247528"/>
            <a:ext cx="262295" cy="22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8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1.0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117848" y="8247528"/>
            <a:ext cx="262295" cy="22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8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0.5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562772" y="8247528"/>
            <a:ext cx="262295" cy="22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8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0.0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076834" y="8247528"/>
            <a:ext cx="262295" cy="22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8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0.5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590896" y="8247528"/>
            <a:ext cx="262295" cy="22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8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1.0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104970" y="8247528"/>
            <a:ext cx="262295" cy="22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8"/>
              </a:lnSpc>
            </a:pPr>
            <a:r>
              <a:rPr lang="en-US" sz="1298">
                <a:solidFill>
                  <a:srgbClr val="000000"/>
                </a:solidFill>
                <a:latin typeface="DejaVu Sans Light"/>
              </a:rPr>
              <a:t>1.5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856405" y="6967982"/>
            <a:ext cx="246356" cy="71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2"/>
              </a:lnSpc>
            </a:pPr>
            <a:r>
              <a:rPr lang="en-US" sz="1289">
                <a:solidFill>
                  <a:srgbClr val="000000"/>
                </a:solidFill>
                <a:latin typeface="DejaVu Sans Light"/>
              </a:rPr>
              <a:t>HH LL ns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010703" y="6598550"/>
            <a:ext cx="833432" cy="119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2"/>
              </a:lnSpc>
            </a:pPr>
            <a:r>
              <a:rPr lang="en-US" sz="1289">
                <a:solidFill>
                  <a:srgbClr val="000000"/>
                </a:solidFill>
                <a:latin typeface="DejaVu Sans Light"/>
              </a:rPr>
              <a:t>0.32, 0.36 0.36, 0.43 0.43, 0.48 0.48, 0.50 0.50, 0.58</a:t>
            </a:r>
          </a:p>
        </p:txBody>
      </p:sp>
      <p:sp>
        <p:nvSpPr>
          <p:cNvPr name="TextBox 56" id="56"/>
          <p:cNvSpPr txBox="true"/>
          <p:nvPr/>
        </p:nvSpPr>
        <p:spPr>
          <a:xfrm rot="-5400000">
            <a:off x="5166684" y="5974896"/>
            <a:ext cx="1505522" cy="33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8"/>
              </a:lnSpc>
            </a:pPr>
            <a:r>
              <a:rPr lang="en-US" sz="1898">
                <a:solidFill>
                  <a:srgbClr val="000000"/>
                </a:solidFill>
                <a:latin typeface="DejaVu Sans Light"/>
              </a:rPr>
              <a:t>Spatial Lag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144158" y="3741085"/>
            <a:ext cx="3099524" cy="35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2058">
                <a:solidFill>
                  <a:srgbClr val="000000"/>
                </a:solidFill>
                <a:latin typeface="DejaVu Sans Light"/>
              </a:rPr>
              <a:t>Moran Local scatterplot</a:t>
            </a:r>
          </a:p>
        </p:txBody>
      </p: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1212367" y="4198426"/>
            <a:ext cx="230442" cy="3855574"/>
            <a:chOff x="0" y="0"/>
            <a:chExt cx="176530" cy="295351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63500" y="2879852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63500" y="2264537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63500" y="1649349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63500" y="1034034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63500" y="418719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02870" y="63500"/>
              <a:ext cx="10160" cy="2826512"/>
            </a:xfrm>
            <a:custGeom>
              <a:avLst/>
              <a:gdLst/>
              <a:ahLst/>
              <a:cxnLst/>
              <a:rect r="r" b="b" t="t" l="l"/>
              <a:pathLst>
                <a:path h="2826512" w="10160">
                  <a:moveTo>
                    <a:pt x="0" y="2821432"/>
                  </a:moveTo>
                  <a:lnTo>
                    <a:pt x="0" y="0"/>
                  </a:lnTo>
                  <a:lnTo>
                    <a:pt x="10160" y="0"/>
                  </a:lnTo>
                  <a:lnTo>
                    <a:pt x="10160" y="2826512"/>
                  </a:lnTo>
                  <a:lnTo>
                    <a:pt x="0" y="282651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5" id="65"/>
          <p:cNvGrpSpPr>
            <a:grpSpLocks noChangeAspect="true"/>
          </p:cNvGrpSpPr>
          <p:nvPr/>
        </p:nvGrpSpPr>
        <p:grpSpPr>
          <a:xfrm rot="0">
            <a:off x="1474006" y="8058775"/>
            <a:ext cx="4384049" cy="369269"/>
            <a:chOff x="0" y="0"/>
            <a:chExt cx="3358337" cy="28288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199136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63500" y="208788"/>
              <a:ext cx="79502" cy="10541"/>
            </a:xfrm>
            <a:custGeom>
              <a:avLst/>
              <a:gdLst/>
              <a:ahLst/>
              <a:cxnLst/>
              <a:rect r="r" b="b" t="t" l="l"/>
              <a:pathLst>
                <a:path h="10541" w="79502">
                  <a:moveTo>
                    <a:pt x="0" y="0"/>
                  </a:moveTo>
                  <a:lnTo>
                    <a:pt x="79502" y="0"/>
                  </a:lnTo>
                  <a:lnTo>
                    <a:pt x="79502" y="10541"/>
                  </a:lnTo>
                  <a:lnTo>
                    <a:pt x="0" y="10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643890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508254" y="208788"/>
              <a:ext cx="79502" cy="10541"/>
            </a:xfrm>
            <a:custGeom>
              <a:avLst/>
              <a:gdLst/>
              <a:ahLst/>
              <a:cxnLst/>
              <a:rect r="r" b="b" t="t" l="l"/>
              <a:pathLst>
                <a:path h="10541" w="79502">
                  <a:moveTo>
                    <a:pt x="0" y="0"/>
                  </a:moveTo>
                  <a:lnTo>
                    <a:pt x="79502" y="0"/>
                  </a:lnTo>
                  <a:lnTo>
                    <a:pt x="79502" y="10541"/>
                  </a:lnTo>
                  <a:lnTo>
                    <a:pt x="0" y="10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088644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953008" y="208788"/>
              <a:ext cx="79502" cy="10541"/>
            </a:xfrm>
            <a:custGeom>
              <a:avLst/>
              <a:gdLst/>
              <a:ahLst/>
              <a:cxnLst/>
              <a:rect r="r" b="b" t="t" l="l"/>
              <a:pathLst>
                <a:path h="10541" w="79502">
                  <a:moveTo>
                    <a:pt x="0" y="0"/>
                  </a:moveTo>
                  <a:lnTo>
                    <a:pt x="79502" y="0"/>
                  </a:lnTo>
                  <a:lnTo>
                    <a:pt x="79502" y="10541"/>
                  </a:lnTo>
                  <a:lnTo>
                    <a:pt x="0" y="10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533398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978279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2423033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2867787" y="68580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63500" y="63500"/>
              <a:ext cx="3231388" cy="10160"/>
            </a:xfrm>
            <a:custGeom>
              <a:avLst/>
              <a:gdLst/>
              <a:ahLst/>
              <a:cxnLst/>
              <a:rect r="r" b="b" t="t" l="l"/>
              <a:pathLst>
                <a:path h="10160" w="3231388">
                  <a:moveTo>
                    <a:pt x="5080" y="0"/>
                  </a:moveTo>
                  <a:lnTo>
                    <a:pt x="3231388" y="0"/>
                  </a:lnTo>
                  <a:lnTo>
                    <a:pt x="3231388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7" id="77"/>
          <p:cNvSpPr txBox="true"/>
          <p:nvPr/>
        </p:nvSpPr>
        <p:spPr>
          <a:xfrm rot="0">
            <a:off x="973520" y="4534165"/>
            <a:ext cx="263603" cy="357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2.0</a:t>
            </a:r>
          </a:p>
          <a:p>
            <a:pPr algn="r">
              <a:lnSpc>
                <a:spcPts val="1529"/>
              </a:lnSpc>
            </a:pPr>
          </a:p>
          <a:p>
            <a:pPr algn="l">
              <a:lnSpc>
                <a:spcPts val="3263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1.5</a:t>
            </a:r>
          </a:p>
          <a:p>
            <a:pPr algn="r">
              <a:lnSpc>
                <a:spcPts val="3061"/>
              </a:lnSpc>
            </a:pPr>
          </a:p>
          <a:p>
            <a:pPr algn="l">
              <a:lnSpc>
                <a:spcPts val="3263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1.0</a:t>
            </a:r>
          </a:p>
          <a:p>
            <a:pPr algn="r">
              <a:lnSpc>
                <a:spcPts val="3061"/>
              </a:lnSpc>
            </a:pPr>
          </a:p>
          <a:p>
            <a:pPr algn="l">
              <a:lnSpc>
                <a:spcPts val="3263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0.5</a:t>
            </a:r>
          </a:p>
          <a:p>
            <a:pPr algn="r">
              <a:lnSpc>
                <a:spcPts val="3061"/>
              </a:lnSpc>
            </a:pPr>
          </a:p>
          <a:p>
            <a:pPr algn="l">
              <a:lnSpc>
                <a:spcPts val="3263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0.0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678249" y="8243109"/>
            <a:ext cx="263603" cy="22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0.6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2258860" y="8243109"/>
            <a:ext cx="263603" cy="22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0.4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839472" y="8243109"/>
            <a:ext cx="263603" cy="22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0.2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350589" y="8243109"/>
            <a:ext cx="263603" cy="22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0.0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3931200" y="8243109"/>
            <a:ext cx="263603" cy="22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0.2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4511812" y="8243109"/>
            <a:ext cx="263603" cy="22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0.4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5092423" y="8243109"/>
            <a:ext cx="263603" cy="22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>
                <a:solidFill>
                  <a:srgbClr val="000000"/>
                </a:solidFill>
                <a:latin typeface="DejaVu Sans Light"/>
              </a:rPr>
              <a:t>0.6</a:t>
            </a:r>
          </a:p>
        </p:txBody>
      </p:sp>
      <p:sp>
        <p:nvSpPr>
          <p:cNvPr name="TextBox 85" id="85"/>
          <p:cNvSpPr txBox="true"/>
          <p:nvPr/>
        </p:nvSpPr>
        <p:spPr>
          <a:xfrm rot="-5400000">
            <a:off x="205668" y="6053091"/>
            <a:ext cx="1100865" cy="35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2005">
                <a:solidFill>
                  <a:srgbClr val="000000"/>
                </a:solidFill>
                <a:latin typeface="DejaVu Sans Light"/>
              </a:rPr>
              <a:t>Density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2173681" y="3741283"/>
            <a:ext cx="2984698" cy="35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3"/>
              </a:lnSpc>
            </a:pPr>
            <a:r>
              <a:rPr lang="en-US" sz="2066">
                <a:solidFill>
                  <a:srgbClr val="000000"/>
                </a:solidFill>
                <a:latin typeface="DejaVu Sans Light"/>
              </a:rPr>
              <a:t>Reference Distribution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2174529" y="1499241"/>
            <a:ext cx="1348432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0"/>
              </a:lnSpc>
              <a:spcBef>
                <a:spcPct val="0"/>
              </a:spcBef>
            </a:pPr>
            <a:r>
              <a:rPr lang="en-US" sz="5584" spc="603">
                <a:solidFill>
                  <a:srgbClr val="FFFFFF"/>
                </a:solidFill>
                <a:latin typeface="Alata"/>
              </a:rPr>
              <a:t>SPATIAL AUTOCORRELATION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02" r="-6964" b="-34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8121" y="2038305"/>
            <a:ext cx="15591759" cy="6210391"/>
            <a:chOff x="0" y="0"/>
            <a:chExt cx="4106471" cy="16356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1635658"/>
            </a:xfrm>
            <a:custGeom>
              <a:avLst/>
              <a:gdLst/>
              <a:ahLst/>
              <a:cxnLst/>
              <a:rect r="r" b="b" t="t" l="l"/>
              <a:pathLst>
                <a:path h="1635658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1623245"/>
                  </a:lnTo>
                  <a:cubicBezTo>
                    <a:pt x="4106471" y="1626537"/>
                    <a:pt x="4105164" y="1629695"/>
                    <a:pt x="4102836" y="1632023"/>
                  </a:cubicBezTo>
                  <a:cubicBezTo>
                    <a:pt x="4100507" y="1634351"/>
                    <a:pt x="4097350" y="1635658"/>
                    <a:pt x="4094058" y="1635658"/>
                  </a:cubicBezTo>
                  <a:lnTo>
                    <a:pt x="12413" y="1635658"/>
                  </a:lnTo>
                  <a:cubicBezTo>
                    <a:pt x="9121" y="1635658"/>
                    <a:pt x="5964" y="1634351"/>
                    <a:pt x="3636" y="1632023"/>
                  </a:cubicBezTo>
                  <a:cubicBezTo>
                    <a:pt x="1308" y="1629695"/>
                    <a:pt x="0" y="1626537"/>
                    <a:pt x="0" y="1623245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165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48616" y="4633490"/>
            <a:ext cx="2948356" cy="2392018"/>
            <a:chOff x="0" y="0"/>
            <a:chExt cx="776522" cy="629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6522" cy="629997"/>
            </a:xfrm>
            <a:custGeom>
              <a:avLst/>
              <a:gdLst/>
              <a:ahLst/>
              <a:cxnLst/>
              <a:rect r="r" b="b" t="t" l="l"/>
              <a:pathLst>
                <a:path h="629997" w="776522">
                  <a:moveTo>
                    <a:pt x="52517" y="0"/>
                  </a:moveTo>
                  <a:lnTo>
                    <a:pt x="724005" y="0"/>
                  </a:lnTo>
                  <a:cubicBezTo>
                    <a:pt x="737933" y="0"/>
                    <a:pt x="751291" y="5533"/>
                    <a:pt x="761140" y="15382"/>
                  </a:cubicBezTo>
                  <a:cubicBezTo>
                    <a:pt x="770989" y="25231"/>
                    <a:pt x="776522" y="38589"/>
                    <a:pt x="776522" y="52517"/>
                  </a:cubicBezTo>
                  <a:lnTo>
                    <a:pt x="776522" y="577480"/>
                  </a:lnTo>
                  <a:cubicBezTo>
                    <a:pt x="776522" y="591408"/>
                    <a:pt x="770989" y="604766"/>
                    <a:pt x="761140" y="614615"/>
                  </a:cubicBezTo>
                  <a:cubicBezTo>
                    <a:pt x="751291" y="624464"/>
                    <a:pt x="737933" y="629997"/>
                    <a:pt x="724005" y="629997"/>
                  </a:cubicBezTo>
                  <a:lnTo>
                    <a:pt x="52517" y="629997"/>
                  </a:lnTo>
                  <a:cubicBezTo>
                    <a:pt x="38589" y="629997"/>
                    <a:pt x="25231" y="624464"/>
                    <a:pt x="15382" y="614615"/>
                  </a:cubicBezTo>
                  <a:cubicBezTo>
                    <a:pt x="5533" y="604766"/>
                    <a:pt x="0" y="591408"/>
                    <a:pt x="0" y="577480"/>
                  </a:cubicBezTo>
                  <a:lnTo>
                    <a:pt x="0" y="52517"/>
                  </a:lnTo>
                  <a:cubicBezTo>
                    <a:pt x="0" y="38589"/>
                    <a:pt x="5533" y="25231"/>
                    <a:pt x="15382" y="15382"/>
                  </a:cubicBezTo>
                  <a:cubicBezTo>
                    <a:pt x="25231" y="5533"/>
                    <a:pt x="38589" y="0"/>
                    <a:pt x="52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76522" cy="649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48616" y="6517885"/>
            <a:ext cx="2945549" cy="507624"/>
            <a:chOff x="0" y="0"/>
            <a:chExt cx="775782" cy="133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5782" cy="133695"/>
            </a:xfrm>
            <a:custGeom>
              <a:avLst/>
              <a:gdLst/>
              <a:ahLst/>
              <a:cxnLst/>
              <a:rect r="r" b="b" t="t" l="l"/>
              <a:pathLst>
                <a:path h="133695" w="775782">
                  <a:moveTo>
                    <a:pt x="0" y="0"/>
                  </a:moveTo>
                  <a:lnTo>
                    <a:pt x="775782" y="0"/>
                  </a:lnTo>
                  <a:lnTo>
                    <a:pt x="775782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75782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Linear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41915" y="4613207"/>
            <a:ext cx="3454469" cy="2432585"/>
            <a:chOff x="0" y="0"/>
            <a:chExt cx="909819" cy="6406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9819" cy="640681"/>
            </a:xfrm>
            <a:custGeom>
              <a:avLst/>
              <a:gdLst/>
              <a:ahLst/>
              <a:cxnLst/>
              <a:rect r="r" b="b" t="t" l="l"/>
              <a:pathLst>
                <a:path h="640681" w="909819">
                  <a:moveTo>
                    <a:pt x="44823" y="0"/>
                  </a:moveTo>
                  <a:lnTo>
                    <a:pt x="864996" y="0"/>
                  </a:lnTo>
                  <a:cubicBezTo>
                    <a:pt x="876884" y="0"/>
                    <a:pt x="888285" y="4722"/>
                    <a:pt x="896691" y="13128"/>
                  </a:cubicBezTo>
                  <a:cubicBezTo>
                    <a:pt x="905097" y="21534"/>
                    <a:pt x="909819" y="32935"/>
                    <a:pt x="909819" y="44823"/>
                  </a:cubicBezTo>
                  <a:lnTo>
                    <a:pt x="909819" y="595858"/>
                  </a:lnTo>
                  <a:cubicBezTo>
                    <a:pt x="909819" y="620613"/>
                    <a:pt x="889751" y="640681"/>
                    <a:pt x="864996" y="640681"/>
                  </a:cubicBezTo>
                  <a:lnTo>
                    <a:pt x="44823" y="640681"/>
                  </a:lnTo>
                  <a:cubicBezTo>
                    <a:pt x="20068" y="640681"/>
                    <a:pt x="0" y="620613"/>
                    <a:pt x="0" y="595858"/>
                  </a:cubicBezTo>
                  <a:lnTo>
                    <a:pt x="0" y="44823"/>
                  </a:lnTo>
                  <a:cubicBezTo>
                    <a:pt x="0" y="20068"/>
                    <a:pt x="20068" y="0"/>
                    <a:pt x="448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909819" cy="659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41915" y="6538168"/>
            <a:ext cx="3454469" cy="507624"/>
            <a:chOff x="0" y="0"/>
            <a:chExt cx="909819" cy="1336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9819" cy="133695"/>
            </a:xfrm>
            <a:custGeom>
              <a:avLst/>
              <a:gdLst/>
              <a:ahLst/>
              <a:cxnLst/>
              <a:rect r="r" b="b" t="t" l="l"/>
              <a:pathLst>
                <a:path h="133695" w="909819">
                  <a:moveTo>
                    <a:pt x="0" y="0"/>
                  </a:moveTo>
                  <a:lnTo>
                    <a:pt x="909819" y="0"/>
                  </a:lnTo>
                  <a:lnTo>
                    <a:pt x="909819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909819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SLX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34609" y="4613207"/>
            <a:ext cx="4594909" cy="2432585"/>
            <a:chOff x="0" y="0"/>
            <a:chExt cx="1210182" cy="6406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10182" cy="640681"/>
            </a:xfrm>
            <a:custGeom>
              <a:avLst/>
              <a:gdLst/>
              <a:ahLst/>
              <a:cxnLst/>
              <a:rect r="r" b="b" t="t" l="l"/>
              <a:pathLst>
                <a:path h="640681" w="1210182">
                  <a:moveTo>
                    <a:pt x="33698" y="0"/>
                  </a:moveTo>
                  <a:lnTo>
                    <a:pt x="1176484" y="0"/>
                  </a:lnTo>
                  <a:cubicBezTo>
                    <a:pt x="1195095" y="0"/>
                    <a:pt x="1210182" y="15087"/>
                    <a:pt x="1210182" y="33698"/>
                  </a:cubicBezTo>
                  <a:lnTo>
                    <a:pt x="1210182" y="606983"/>
                  </a:lnTo>
                  <a:cubicBezTo>
                    <a:pt x="1210182" y="615920"/>
                    <a:pt x="1206632" y="624491"/>
                    <a:pt x="1200312" y="630811"/>
                  </a:cubicBezTo>
                  <a:cubicBezTo>
                    <a:pt x="1193992" y="637131"/>
                    <a:pt x="1185421" y="640681"/>
                    <a:pt x="1176484" y="640681"/>
                  </a:cubicBezTo>
                  <a:lnTo>
                    <a:pt x="33698" y="640681"/>
                  </a:lnTo>
                  <a:cubicBezTo>
                    <a:pt x="24761" y="640681"/>
                    <a:pt x="16189" y="637131"/>
                    <a:pt x="9870" y="630811"/>
                  </a:cubicBezTo>
                  <a:cubicBezTo>
                    <a:pt x="3550" y="624491"/>
                    <a:pt x="0" y="615920"/>
                    <a:pt x="0" y="606983"/>
                  </a:cubicBezTo>
                  <a:lnTo>
                    <a:pt x="0" y="33698"/>
                  </a:lnTo>
                  <a:cubicBezTo>
                    <a:pt x="0" y="24761"/>
                    <a:pt x="3550" y="16189"/>
                    <a:pt x="9870" y="9870"/>
                  </a:cubicBezTo>
                  <a:cubicBezTo>
                    <a:pt x="16189" y="3550"/>
                    <a:pt x="24761" y="0"/>
                    <a:pt x="336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210182" cy="659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44134" y="6538168"/>
            <a:ext cx="4585384" cy="507624"/>
            <a:chOff x="0" y="0"/>
            <a:chExt cx="1207673" cy="1336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7673" cy="133695"/>
            </a:xfrm>
            <a:custGeom>
              <a:avLst/>
              <a:gdLst/>
              <a:ahLst/>
              <a:cxnLst/>
              <a:rect r="r" b="b" t="t" l="l"/>
              <a:pathLst>
                <a:path h="133695" w="1207673">
                  <a:moveTo>
                    <a:pt x="0" y="0"/>
                  </a:moveTo>
                  <a:lnTo>
                    <a:pt x="1207673" y="0"/>
                  </a:lnTo>
                  <a:lnTo>
                    <a:pt x="1207673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207673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SDM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461861" y="2739202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MODELS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64209" y="5223939"/>
            <a:ext cx="1717169" cy="61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1"/>
              </a:lnSpc>
              <a:spcBef>
                <a:spcPct val="0"/>
              </a:spcBef>
            </a:pPr>
            <a:r>
              <a:rPr lang="en-US" sz="3543" spc="251">
                <a:solidFill>
                  <a:srgbClr val="1A1A1A"/>
                </a:solidFill>
                <a:latin typeface="Glacial Indifference Bold"/>
              </a:rPr>
              <a:t>y = X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68332" y="5223939"/>
            <a:ext cx="2401635" cy="61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1"/>
              </a:lnSpc>
              <a:spcBef>
                <a:spcPct val="0"/>
              </a:spcBef>
            </a:pPr>
            <a:r>
              <a:rPr lang="en-US" sz="3543" spc="251">
                <a:solidFill>
                  <a:srgbClr val="1A1A1A"/>
                </a:solidFill>
                <a:latin typeface="Glacial Indifference Bold"/>
              </a:rPr>
              <a:t>y = WX + X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50779" y="5223939"/>
            <a:ext cx="4011545" cy="61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1"/>
              </a:lnSpc>
              <a:spcBef>
                <a:spcPct val="0"/>
              </a:spcBef>
            </a:pPr>
            <a:r>
              <a:rPr lang="en-US" sz="3543" spc="251">
                <a:solidFill>
                  <a:srgbClr val="1A1A1A"/>
                </a:solidFill>
                <a:latin typeface="Glacial Indifference Bold"/>
              </a:rPr>
              <a:t>y = WY + WX + 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4466" y="4925737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860225">
            <a:off x="7110847" y="-3549511"/>
            <a:ext cx="5813961" cy="5748554"/>
          </a:xfrm>
          <a:custGeom>
            <a:avLst/>
            <a:gdLst/>
            <a:ahLst/>
            <a:cxnLst/>
            <a:rect r="r" b="b" t="t" l="l"/>
            <a:pathLst>
              <a:path h="5748554" w="5813961">
                <a:moveTo>
                  <a:pt x="0" y="0"/>
                </a:moveTo>
                <a:lnTo>
                  <a:pt x="5813962" y="0"/>
                </a:lnTo>
                <a:lnTo>
                  <a:pt x="5813962" y="5748554"/>
                </a:lnTo>
                <a:lnTo>
                  <a:pt x="0" y="57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147184" y="2968658"/>
            <a:ext cx="1205346" cy="1139467"/>
            <a:chOff x="0" y="0"/>
            <a:chExt cx="459054" cy="4339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9054" cy="433964"/>
            </a:xfrm>
            <a:custGeom>
              <a:avLst/>
              <a:gdLst/>
              <a:ahLst/>
              <a:cxnLst/>
              <a:rect r="r" b="b" t="t" l="l"/>
              <a:pathLst>
                <a:path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47184" y="4918257"/>
            <a:ext cx="1205346" cy="1139467"/>
            <a:chOff x="0" y="0"/>
            <a:chExt cx="459054" cy="4339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9054" cy="433964"/>
            </a:xfrm>
            <a:custGeom>
              <a:avLst/>
              <a:gdLst/>
              <a:ahLst/>
              <a:cxnLst/>
              <a:rect r="r" b="b" t="t" l="l"/>
              <a:pathLst>
                <a:path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155816" y="1882721"/>
            <a:ext cx="11976368" cy="7696331"/>
          </a:xfrm>
          <a:custGeom>
            <a:avLst/>
            <a:gdLst/>
            <a:ahLst/>
            <a:cxnLst/>
            <a:rect r="r" b="b" t="t" l="l"/>
            <a:pathLst>
              <a:path h="7696331" w="11976368">
                <a:moveTo>
                  <a:pt x="0" y="0"/>
                </a:moveTo>
                <a:lnTo>
                  <a:pt x="11976368" y="0"/>
                </a:lnTo>
                <a:lnTo>
                  <a:pt x="11976368" y="7696331"/>
                </a:lnTo>
                <a:lnTo>
                  <a:pt x="0" y="7696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917210">
            <a:off x="13201168" y="6704775"/>
            <a:ext cx="5813961" cy="5748554"/>
          </a:xfrm>
          <a:custGeom>
            <a:avLst/>
            <a:gdLst/>
            <a:ahLst/>
            <a:cxnLst/>
            <a:rect r="r" b="b" t="t" l="l"/>
            <a:pathLst>
              <a:path h="5748554" w="5813961">
                <a:moveTo>
                  <a:pt x="0" y="0"/>
                </a:moveTo>
                <a:lnTo>
                  <a:pt x="5813961" y="0"/>
                </a:lnTo>
                <a:lnTo>
                  <a:pt x="5813961" y="5748554"/>
                </a:lnTo>
                <a:lnTo>
                  <a:pt x="0" y="57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718168" y="683180"/>
            <a:ext cx="6194474" cy="61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1"/>
              </a:lnSpc>
              <a:spcBef>
                <a:spcPct val="0"/>
              </a:spcBef>
            </a:pPr>
            <a:r>
              <a:rPr lang="en-US" sz="3543" spc="251">
                <a:solidFill>
                  <a:srgbClr val="FFFFFF"/>
                </a:solidFill>
                <a:latin typeface="Glacial Indifference Bold"/>
              </a:rPr>
              <a:t>y = βX + Wlag.β WX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DAF9433IXKA</dc:identifier>
  <dcterms:modified xsi:type="dcterms:W3CDTF">2011-08-01T06:04:30Z</dcterms:modified>
  <cp:revision>1</cp:revision>
  <dc:title>Climate and conflicts in Somalia</dc:title>
</cp:coreProperties>
</file>